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3" r:id="rId1"/>
    <p:sldMasterId id="2147484308" r:id="rId2"/>
  </p:sldMasterIdLst>
  <p:notesMasterIdLst>
    <p:notesMasterId r:id="rId41"/>
  </p:notesMasterIdLst>
  <p:sldIdLst>
    <p:sldId id="2666" r:id="rId3"/>
    <p:sldId id="2782" r:id="rId4"/>
    <p:sldId id="2689" r:id="rId5"/>
    <p:sldId id="2606" r:id="rId6"/>
    <p:sldId id="2657" r:id="rId7"/>
    <p:sldId id="2658" r:id="rId8"/>
    <p:sldId id="2659" r:id="rId9"/>
    <p:sldId id="2660" r:id="rId10"/>
    <p:sldId id="2696" r:id="rId11"/>
    <p:sldId id="2697" r:id="rId12"/>
    <p:sldId id="2693" r:id="rId13"/>
    <p:sldId id="2694" r:id="rId14"/>
    <p:sldId id="2690" r:id="rId15"/>
    <p:sldId id="2691" r:id="rId16"/>
    <p:sldId id="2699" r:id="rId17"/>
    <p:sldId id="2692" r:id="rId18"/>
    <p:sldId id="287" r:id="rId19"/>
    <p:sldId id="2695" r:id="rId20"/>
    <p:sldId id="2700" r:id="rId21"/>
    <p:sldId id="2732" r:id="rId22"/>
    <p:sldId id="2647" r:id="rId23"/>
    <p:sldId id="2650" r:id="rId24"/>
    <p:sldId id="2740" r:id="rId25"/>
    <p:sldId id="2762" r:id="rId26"/>
    <p:sldId id="2653" r:id="rId27"/>
    <p:sldId id="2667" r:id="rId28"/>
    <p:sldId id="2668" r:id="rId29"/>
    <p:sldId id="2774" r:id="rId30"/>
    <p:sldId id="2781" r:id="rId31"/>
    <p:sldId id="2776" r:id="rId32"/>
    <p:sldId id="2778" r:id="rId33"/>
    <p:sldId id="2780" r:id="rId34"/>
    <p:sldId id="2775" r:id="rId35"/>
    <p:sldId id="2731" r:id="rId36"/>
    <p:sldId id="2786" r:id="rId37"/>
    <p:sldId id="2794" r:id="rId38"/>
    <p:sldId id="2792" r:id="rId39"/>
    <p:sldId id="2795" r:id="rId40"/>
  </p:sldIdLst>
  <p:sldSz cx="12192000" cy="6858000"/>
  <p:notesSz cx="7086600" cy="93726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07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15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226"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301"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382"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245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199520"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6591" algn="l" defTabSz="91415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B44A7"/>
    <a:srgbClr val="FF5BD0"/>
    <a:srgbClr val="9D381C"/>
    <a:srgbClr val="B4FFB2"/>
    <a:srgbClr val="00813C"/>
    <a:srgbClr val="EC5798"/>
    <a:srgbClr val="D7FBC8"/>
    <a:srgbClr val="D76F59"/>
    <a:srgbClr val="1DFFBE"/>
    <a:srgbClr val="99FF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97" autoAdjust="0"/>
    <p:restoredTop sz="87745" autoAdjust="0"/>
  </p:normalViewPr>
  <p:slideViewPr>
    <p:cSldViewPr snapToGrid="0">
      <p:cViewPr varScale="1">
        <p:scale>
          <a:sx n="70" d="100"/>
          <a:sy n="70" d="100"/>
        </p:scale>
        <p:origin x="216" y="552"/>
      </p:cViewPr>
      <p:guideLst>
        <p:guide orient="horz" pos="2160"/>
        <p:guide pos="3840"/>
      </p:guideLst>
    </p:cSldViewPr>
  </p:slideViewPr>
  <p:outlineViewPr>
    <p:cViewPr>
      <p:scale>
        <a:sx n="33" d="100"/>
        <a:sy n="33" d="100"/>
      </p:scale>
      <p:origin x="0" y="-70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2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0860" cy="468630"/>
          </a:xfrm>
          <a:prstGeom prst="rect">
            <a:avLst/>
          </a:prstGeom>
        </p:spPr>
        <p:txBody>
          <a:bodyPr vert="horz" lIns="94032" tIns="47016" rIns="94032" bIns="47016"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4014101" y="0"/>
            <a:ext cx="3070860" cy="468630"/>
          </a:xfrm>
          <a:prstGeom prst="rect">
            <a:avLst/>
          </a:prstGeom>
        </p:spPr>
        <p:txBody>
          <a:bodyPr vert="horz" lIns="94032" tIns="47016" rIns="94032" bIns="47016" rtlCol="0"/>
          <a:lstStyle>
            <a:lvl1pPr algn="r" eaLnBrk="1" fontAlgn="auto" hangingPunct="1">
              <a:spcBef>
                <a:spcPts val="0"/>
              </a:spcBef>
              <a:spcAft>
                <a:spcPts val="0"/>
              </a:spcAft>
              <a:defRPr sz="1200">
                <a:latin typeface="+mn-lt"/>
                <a:cs typeface="+mn-cs"/>
              </a:defRPr>
            </a:lvl1pPr>
          </a:lstStyle>
          <a:p>
            <a:pPr>
              <a:defRPr/>
            </a:pPr>
            <a:fld id="{072C787D-442B-43D8-AD70-00AE06982550}" type="datetimeFigureOut">
              <a:rPr lang="en-US"/>
              <a:pPr>
                <a:defRPr/>
              </a:pPr>
              <a:t>6/20/19</a:t>
            </a:fld>
            <a:endParaRPr lang="en-US" dirty="0"/>
          </a:p>
        </p:txBody>
      </p:sp>
      <p:sp>
        <p:nvSpPr>
          <p:cNvPr id="4" name="Slide Image Placeholder 3"/>
          <p:cNvSpPr>
            <a:spLocks noGrp="1" noRot="1" noChangeAspect="1"/>
          </p:cNvSpPr>
          <p:nvPr>
            <p:ph type="sldImg" idx="2"/>
          </p:nvPr>
        </p:nvSpPr>
        <p:spPr>
          <a:xfrm>
            <a:off x="419100" y="703263"/>
            <a:ext cx="6248400" cy="3514725"/>
          </a:xfrm>
          <a:prstGeom prst="rect">
            <a:avLst/>
          </a:prstGeom>
          <a:noFill/>
          <a:ln w="12700">
            <a:solidFill>
              <a:prstClr val="black"/>
            </a:solidFill>
          </a:ln>
        </p:spPr>
        <p:txBody>
          <a:bodyPr vert="horz" lIns="94032" tIns="47016" rIns="94032" bIns="47016" rtlCol="0" anchor="ctr"/>
          <a:lstStyle/>
          <a:p>
            <a:pPr lvl="0"/>
            <a:endParaRPr lang="en-US" noProof="0" dirty="0"/>
          </a:p>
        </p:txBody>
      </p:sp>
      <p:sp>
        <p:nvSpPr>
          <p:cNvPr id="5" name="Notes Placeholder 4"/>
          <p:cNvSpPr>
            <a:spLocks noGrp="1"/>
          </p:cNvSpPr>
          <p:nvPr>
            <p:ph type="body" sz="quarter" idx="3"/>
          </p:nvPr>
        </p:nvSpPr>
        <p:spPr>
          <a:xfrm>
            <a:off x="708660" y="4451985"/>
            <a:ext cx="5669280" cy="4217670"/>
          </a:xfrm>
          <a:prstGeom prst="rect">
            <a:avLst/>
          </a:prstGeom>
        </p:spPr>
        <p:txBody>
          <a:bodyPr vert="horz" lIns="94032" tIns="47016" rIns="94032" bIns="4701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902343"/>
            <a:ext cx="3070860" cy="468630"/>
          </a:xfrm>
          <a:prstGeom prst="rect">
            <a:avLst/>
          </a:prstGeom>
        </p:spPr>
        <p:txBody>
          <a:bodyPr vert="horz" lIns="94032" tIns="47016" rIns="94032" bIns="47016" rtlCol="0" anchor="b"/>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014101" y="8902343"/>
            <a:ext cx="3070860" cy="468630"/>
          </a:xfrm>
          <a:prstGeom prst="rect">
            <a:avLst/>
          </a:prstGeom>
        </p:spPr>
        <p:txBody>
          <a:bodyPr vert="horz" wrap="square" lIns="94032" tIns="47016" rIns="94032" bIns="47016"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6AAAE1B-F6B9-4FCD-B9AB-4A0AD0AFAC97}" type="slidenum">
              <a:rPr lang="en-US" altLang="en-US"/>
              <a:pPr>
                <a:defRPr/>
              </a:pPr>
              <a:t>‹#›</a:t>
            </a:fld>
            <a:endParaRPr lang="en-US" altLang="en-US" dirty="0"/>
          </a:p>
        </p:txBody>
      </p:sp>
    </p:spTree>
    <p:extLst>
      <p:ext uri="{BB962C8B-B14F-4D97-AF65-F5344CB8AC3E}">
        <p14:creationId xmlns:p14="http://schemas.microsoft.com/office/powerpoint/2010/main" val="12140648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071" algn="l" rtl="0" eaLnBrk="0" fontAlgn="base" hangingPunct="0">
      <a:spcBef>
        <a:spcPct val="30000"/>
      </a:spcBef>
      <a:spcAft>
        <a:spcPct val="0"/>
      </a:spcAft>
      <a:defRPr sz="1200" kern="1200">
        <a:solidFill>
          <a:schemeClr val="tx1"/>
        </a:solidFill>
        <a:latin typeface="+mn-lt"/>
        <a:ea typeface="+mn-ea"/>
        <a:cs typeface="+mn-cs"/>
      </a:defRPr>
    </a:lvl2pPr>
    <a:lvl3pPr marL="914150" algn="l" rtl="0" eaLnBrk="0" fontAlgn="base" hangingPunct="0">
      <a:spcBef>
        <a:spcPct val="30000"/>
      </a:spcBef>
      <a:spcAft>
        <a:spcPct val="0"/>
      </a:spcAft>
      <a:defRPr sz="1200" kern="1200">
        <a:solidFill>
          <a:schemeClr val="tx1"/>
        </a:solidFill>
        <a:latin typeface="+mn-lt"/>
        <a:ea typeface="+mn-ea"/>
        <a:cs typeface="+mn-cs"/>
      </a:defRPr>
    </a:lvl3pPr>
    <a:lvl4pPr marL="1371226" algn="l" rtl="0" eaLnBrk="0" fontAlgn="base" hangingPunct="0">
      <a:spcBef>
        <a:spcPct val="30000"/>
      </a:spcBef>
      <a:spcAft>
        <a:spcPct val="0"/>
      </a:spcAft>
      <a:defRPr sz="1200" kern="1200">
        <a:solidFill>
          <a:schemeClr val="tx1"/>
        </a:solidFill>
        <a:latin typeface="+mn-lt"/>
        <a:ea typeface="+mn-ea"/>
        <a:cs typeface="+mn-cs"/>
      </a:defRPr>
    </a:lvl4pPr>
    <a:lvl5pPr marL="1828301" algn="l" rtl="0" eaLnBrk="0" fontAlgn="base" hangingPunct="0">
      <a:spcBef>
        <a:spcPct val="30000"/>
      </a:spcBef>
      <a:spcAft>
        <a:spcPct val="0"/>
      </a:spcAft>
      <a:defRPr sz="1200" kern="1200">
        <a:solidFill>
          <a:schemeClr val="tx1"/>
        </a:solidFill>
        <a:latin typeface="+mn-lt"/>
        <a:ea typeface="+mn-ea"/>
        <a:cs typeface="+mn-cs"/>
      </a:defRPr>
    </a:lvl5pPr>
    <a:lvl6pPr marL="2285382" algn="l" defTabSz="914150" rtl="0" eaLnBrk="1" latinLnBrk="0" hangingPunct="1">
      <a:defRPr sz="1200" kern="1200">
        <a:solidFill>
          <a:schemeClr val="tx1"/>
        </a:solidFill>
        <a:latin typeface="+mn-lt"/>
        <a:ea typeface="+mn-ea"/>
        <a:cs typeface="+mn-cs"/>
      </a:defRPr>
    </a:lvl6pPr>
    <a:lvl7pPr marL="2742450" algn="l" defTabSz="914150" rtl="0" eaLnBrk="1" latinLnBrk="0" hangingPunct="1">
      <a:defRPr sz="1200" kern="1200">
        <a:solidFill>
          <a:schemeClr val="tx1"/>
        </a:solidFill>
        <a:latin typeface="+mn-lt"/>
        <a:ea typeface="+mn-ea"/>
        <a:cs typeface="+mn-cs"/>
      </a:defRPr>
    </a:lvl7pPr>
    <a:lvl8pPr marL="3199520" algn="l" defTabSz="914150" rtl="0" eaLnBrk="1" latinLnBrk="0" hangingPunct="1">
      <a:defRPr sz="1200" kern="1200">
        <a:solidFill>
          <a:schemeClr val="tx1"/>
        </a:solidFill>
        <a:latin typeface="+mn-lt"/>
        <a:ea typeface="+mn-ea"/>
        <a:cs typeface="+mn-cs"/>
      </a:defRPr>
    </a:lvl8pPr>
    <a:lvl9pPr marL="3656591" algn="l" defTabSz="9141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Capabilities to automate work so deploy, run. Manage, and reporting are using limited human resource. DevOps should not impact developer productivity</a:t>
            </a:r>
          </a:p>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4</a:t>
            </a:fld>
            <a:endParaRPr lang="en-US" altLang="en-US" dirty="0"/>
          </a:p>
        </p:txBody>
      </p:sp>
    </p:spTree>
    <p:extLst>
      <p:ext uri="{BB962C8B-B14F-4D97-AF65-F5344CB8AC3E}">
        <p14:creationId xmlns:p14="http://schemas.microsoft.com/office/powerpoint/2010/main" val="3732429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event added to the dc1-order-topic is consumed locally, but mirrored to the second data center</a:t>
            </a:r>
          </a:p>
        </p:txBody>
      </p:sp>
      <p:sp>
        <p:nvSpPr>
          <p:cNvPr id="4" name="Slide Number Placeholder 3"/>
          <p:cNvSpPr>
            <a:spLocks noGrp="1"/>
          </p:cNvSpPr>
          <p:nvPr>
            <p:ph type="sldNum" sz="quarter" idx="5"/>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007207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25</a:t>
            </a:fld>
            <a:endParaRPr lang="en-US" altLang="en-US" dirty="0"/>
          </a:p>
        </p:txBody>
      </p:sp>
    </p:spTree>
    <p:extLst>
      <p:ext uri="{BB962C8B-B14F-4D97-AF65-F5344CB8AC3E}">
        <p14:creationId xmlns:p14="http://schemas.microsoft.com/office/powerpoint/2010/main" val="44075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6AAAE1B-F6B9-4FCD-B9AB-4A0AD0AFAC97}" type="slidenum">
              <a:rPr lang="en-US" altLang="en-US" smtClean="0"/>
              <a:pPr>
                <a:defRPr/>
              </a:pPr>
              <a:t>26</a:t>
            </a:fld>
            <a:endParaRPr lang="en-US" altLang="en-US" dirty="0"/>
          </a:p>
        </p:txBody>
      </p:sp>
    </p:spTree>
    <p:extLst>
      <p:ext uri="{BB962C8B-B14F-4D97-AF65-F5344CB8AC3E}">
        <p14:creationId xmlns:p14="http://schemas.microsoft.com/office/powerpoint/2010/main" val="373452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Representing DB2 table to distinct Kafka topic</a:t>
            </a:r>
          </a:p>
          <a:p>
            <a:r>
              <a:rPr lang="en-US" dirty="0"/>
              <a:t>A unique row in a DB2 table is represented by the Kafka record’s “Key”</a:t>
            </a:r>
          </a:p>
          <a:p>
            <a:r>
              <a:rPr lang="en-US" dirty="0"/>
              <a:t>The “Kafka Key” is comprised of a subset of the columns in the DB2 table which make the row unique</a:t>
            </a:r>
          </a:p>
          <a:p>
            <a:r>
              <a:rPr lang="en-US" dirty="0"/>
              <a:t>The “Kafka Key” is comprised of a subset of the columns in the DB2 table which make the row unique</a:t>
            </a:r>
          </a:p>
          <a:p>
            <a:pPr lvl="1"/>
            <a:r>
              <a:rPr lang="en-US" dirty="0"/>
              <a:t>Could be a unique index or the primary index defined on the DB2 table </a:t>
            </a:r>
          </a:p>
          <a:p>
            <a:pPr lvl="1"/>
            <a:r>
              <a:rPr lang="en-US" dirty="0"/>
              <a:t>Also possible for the rows to logically be unique, needn’t be a created index</a:t>
            </a:r>
          </a:p>
          <a:p>
            <a:r>
              <a:rPr lang="en-US" dirty="0"/>
              <a:t>The Kafka record’s “Value” contains the current values for all columns in the row </a:t>
            </a:r>
          </a:p>
          <a:p>
            <a:r>
              <a:rPr lang="en-US" dirty="0"/>
              <a:t>The messages in a topic represent the changes to the rows of a table over time</a:t>
            </a:r>
          </a:p>
          <a:p>
            <a:r>
              <a:rPr lang="en-US" dirty="0"/>
              <a:t>At any given sample offset in the topic, taking the most recent value up to that point for each unique key in the topic gives the original DB2 table at that point</a:t>
            </a:r>
          </a:p>
          <a:p>
            <a:pPr lvl="1"/>
            <a:r>
              <a:rPr lang="en-US" dirty="0"/>
              <a:t>Sample offset most useful if at a transaction boundary</a:t>
            </a:r>
          </a:p>
          <a:p>
            <a:r>
              <a:rPr lang="en-US" dirty="0"/>
              <a:t>For table orders ( </a:t>
            </a:r>
            <a:r>
              <a:rPr lang="en-US" dirty="0" err="1"/>
              <a:t>orderID</a:t>
            </a:r>
            <a:r>
              <a:rPr lang="en-US" dirty="0"/>
              <a:t> int, </a:t>
            </a:r>
            <a:r>
              <a:rPr lang="en-US" dirty="0" err="1"/>
              <a:t>anAttribute</a:t>
            </a:r>
            <a:r>
              <a:rPr lang="en-US" dirty="0"/>
              <a:t> varchar (30))</a:t>
            </a:r>
          </a:p>
          <a:p>
            <a:pPr lvl="1"/>
            <a:r>
              <a:rPr lang="en-US" dirty="0"/>
              <a:t>A Kafka mapping might use </a:t>
            </a:r>
            <a:r>
              <a:rPr lang="en-US" dirty="0" err="1"/>
              <a:t>orderID</a:t>
            </a:r>
            <a:r>
              <a:rPr lang="en-US" dirty="0"/>
              <a:t>=24 as the key value. </a:t>
            </a:r>
          </a:p>
          <a:p>
            <a:pPr lvl="1"/>
            <a:r>
              <a:rPr lang="en-US" dirty="0"/>
              <a:t>The Topic for orders (</a:t>
            </a:r>
            <a:r>
              <a:rPr lang="en-US" dirty="0" err="1"/>
              <a:t>Topic_orders</a:t>
            </a:r>
            <a:r>
              <a:rPr lang="en-US" dirty="0"/>
              <a:t>) might consist of the following (</a:t>
            </a:r>
            <a:r>
              <a:rPr lang="en-US" dirty="0" err="1"/>
              <a:t>key,value</a:t>
            </a:r>
            <a:r>
              <a:rPr lang="en-US" dirty="0"/>
              <a:t>) pairs: (24, (24, “</a:t>
            </a:r>
            <a:r>
              <a:rPr lang="en-US" dirty="0" err="1"/>
              <a:t>abc</a:t>
            </a:r>
            <a:r>
              <a:rPr lang="en-US" dirty="0"/>
              <a:t>”)), (25,(25, “def”)), (24, (24, “</a:t>
            </a:r>
            <a:r>
              <a:rPr lang="en-US" dirty="0" err="1"/>
              <a:t>ghi</a:t>
            </a:r>
            <a:r>
              <a:rPr lang="en-US" dirty="0"/>
              <a:t>”))</a:t>
            </a:r>
          </a:p>
          <a:p>
            <a:pPr lvl="1"/>
            <a:r>
              <a:rPr lang="en-US" dirty="0"/>
              <a:t>The aggregate result of these records would be a table with 2 rows: (24, “</a:t>
            </a:r>
            <a:r>
              <a:rPr lang="en-US" dirty="0" err="1"/>
              <a:t>ghi</a:t>
            </a:r>
            <a:r>
              <a:rPr lang="en-US" dirty="0"/>
              <a:t>”), (25, “def”)</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Operations are implemented by record writes to a Kafka topic</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Deletes</a:t>
            </a:r>
          </a:p>
          <a:p>
            <a:r>
              <a:rPr lang="en-US" sz="900" kern="1200" dirty="0">
                <a:solidFill>
                  <a:schemeClr val="tx1"/>
                </a:solidFill>
                <a:effectLst/>
                <a:latin typeface="+mn-lt"/>
                <a:ea typeface="+mn-ea"/>
                <a:cs typeface="+mn-cs"/>
              </a:rPr>
              <a:t>•Kafka represents a delete as a record with a key and null for the value.</a:t>
            </a:r>
          </a:p>
          <a:p>
            <a:r>
              <a:rPr lang="en-US" sz="900" kern="1200" dirty="0">
                <a:solidFill>
                  <a:schemeClr val="tx1"/>
                </a:solidFill>
                <a:effectLst/>
                <a:latin typeface="+mn-lt"/>
                <a:ea typeface="+mn-ea"/>
                <a:cs typeface="+mn-cs"/>
              </a:rPr>
              <a:t>•To represent a delete of the row with i1 value 1, send the (key, value) pair (1, null)</a:t>
            </a:r>
          </a:p>
          <a:p>
            <a:r>
              <a:rPr lang="en-US" sz="900" kern="1200" dirty="0">
                <a:solidFill>
                  <a:schemeClr val="tx1"/>
                </a:solidFill>
                <a:effectLst/>
                <a:latin typeface="+mn-lt"/>
                <a:ea typeface="+mn-ea"/>
                <a:cs typeface="+mn-cs"/>
              </a:rPr>
              <a:t>•New users often confused when they view values and simply see null. </a:t>
            </a:r>
          </a:p>
          <a:p>
            <a:r>
              <a:rPr lang="en-US" sz="900" kern="1200" dirty="0">
                <a:solidFill>
                  <a:schemeClr val="tx1"/>
                </a:solidFill>
                <a:effectLst/>
                <a:latin typeface="+mn-lt"/>
                <a:ea typeface="+mn-ea"/>
                <a:cs typeface="+mn-cs"/>
              </a:rPr>
              <a:t>•Displaying the key portion of the record is useful. (</a:t>
            </a:r>
            <a:r>
              <a:rPr lang="en-US" sz="900" kern="1200" dirty="0" err="1">
                <a:solidFill>
                  <a:schemeClr val="tx1"/>
                </a:solidFill>
                <a:effectLst/>
                <a:latin typeface="+mn-lt"/>
                <a:ea typeface="+mn-ea"/>
                <a:cs typeface="+mn-cs"/>
              </a:rPr>
              <a:t>print.key</a:t>
            </a:r>
            <a:r>
              <a:rPr lang="en-US" sz="900" kern="1200" dirty="0">
                <a:solidFill>
                  <a:schemeClr val="tx1"/>
                </a:solidFill>
                <a:effectLst/>
                <a:latin typeface="+mn-lt"/>
                <a:ea typeface="+mn-ea"/>
                <a:cs typeface="+mn-cs"/>
              </a:rPr>
              <a:t>=true)</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Updates</a:t>
            </a:r>
          </a:p>
          <a:p>
            <a:r>
              <a:rPr lang="en-US" sz="900" kern="1200" dirty="0">
                <a:solidFill>
                  <a:schemeClr val="tx1"/>
                </a:solidFill>
                <a:effectLst/>
                <a:latin typeface="+mn-lt"/>
                <a:ea typeface="+mn-ea"/>
                <a:cs typeface="+mn-cs"/>
              </a:rPr>
              <a:t>•If the value being updated is not part of the key, an update is simply an insert.</a:t>
            </a:r>
          </a:p>
          <a:p>
            <a:r>
              <a:rPr lang="en-US" sz="900" kern="1200" dirty="0">
                <a:solidFill>
                  <a:schemeClr val="tx1"/>
                </a:solidFill>
                <a:effectLst/>
                <a:latin typeface="+mn-lt"/>
                <a:ea typeface="+mn-ea"/>
                <a:cs typeface="+mn-cs"/>
              </a:rPr>
              <a:t>•To represent a row update of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 send the (key, value) pair (1,(1, “</a:t>
            </a:r>
            <a:r>
              <a:rPr lang="en-US" sz="900" kern="1200" dirty="0" err="1">
                <a:solidFill>
                  <a:schemeClr val="tx1"/>
                </a:solidFill>
                <a:effectLst/>
                <a:latin typeface="+mn-lt"/>
                <a:ea typeface="+mn-ea"/>
                <a:cs typeface="+mn-cs"/>
              </a:rPr>
              <a:t>ghi</a:t>
            </a:r>
            <a:r>
              <a:rPr lang="en-US" sz="900" kern="1200" dirty="0">
                <a:solidFill>
                  <a:schemeClr val="tx1"/>
                </a:solidFill>
                <a:effectLst/>
                <a:latin typeface="+mn-lt"/>
                <a:ea typeface="+mn-ea"/>
                <a:cs typeface="+mn-cs"/>
              </a:rPr>
              <a:t>”))</a:t>
            </a:r>
          </a:p>
          <a:p>
            <a:r>
              <a:rPr lang="en-US" sz="900" kern="1200" dirty="0">
                <a:solidFill>
                  <a:schemeClr val="tx1"/>
                </a:solidFill>
                <a:effectLst/>
                <a:latin typeface="+mn-lt"/>
                <a:ea typeface="+mn-ea"/>
                <a:cs typeface="+mn-cs"/>
              </a:rPr>
              <a:t>•If the value being updated is a key, it is represented by a delete record and an insert record.</a:t>
            </a:r>
          </a:p>
          <a:p>
            <a:r>
              <a:rPr lang="en-US" sz="900" kern="1200" dirty="0">
                <a:solidFill>
                  <a:schemeClr val="tx1"/>
                </a:solidFill>
                <a:effectLst/>
                <a:latin typeface="+mn-lt"/>
                <a:ea typeface="+mn-ea"/>
                <a:cs typeface="+mn-cs"/>
              </a:rPr>
              <a:t>•To represent the update of row (1,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to (5, “</a:t>
            </a:r>
            <a:r>
              <a:rPr lang="en-US" sz="900" kern="1200" dirty="0" err="1">
                <a:solidFill>
                  <a:schemeClr val="tx1"/>
                </a:solidFill>
                <a:effectLst/>
                <a:latin typeface="+mn-lt"/>
                <a:ea typeface="+mn-ea"/>
                <a:cs typeface="+mn-cs"/>
              </a:rPr>
              <a:t>abc</a:t>
            </a:r>
            <a:r>
              <a:rPr lang="en-US" sz="900" kern="1200" dirty="0">
                <a:solidFill>
                  <a:schemeClr val="tx1"/>
                </a:solidFill>
                <a:effectLst/>
                <a:latin typeface="+mn-lt"/>
                <a:ea typeface="+mn-ea"/>
                <a:cs typeface="+mn-cs"/>
              </a:rPr>
              <a:t>”) send two (key, value) pair records (1, null) , (5, (5,“abc”))</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1017332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80739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1665340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40180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5</a:t>
            </a:fld>
            <a:endParaRPr lang="en-US" altLang="en-US" dirty="0"/>
          </a:p>
        </p:txBody>
      </p:sp>
    </p:spTree>
    <p:extLst>
      <p:ext uri="{BB962C8B-B14F-4D97-AF65-F5344CB8AC3E}">
        <p14:creationId xmlns:p14="http://schemas.microsoft.com/office/powerpoint/2010/main" val="2504236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6</a:t>
            </a:fld>
            <a:endParaRPr lang="en-US" altLang="en-US" dirty="0"/>
          </a:p>
        </p:txBody>
      </p:sp>
    </p:spTree>
    <p:extLst>
      <p:ext uri="{BB962C8B-B14F-4D97-AF65-F5344CB8AC3E}">
        <p14:creationId xmlns:p14="http://schemas.microsoft.com/office/powerpoint/2010/main" val="153913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7</a:t>
            </a:fld>
            <a:endParaRPr lang="en-US" altLang="en-US" dirty="0"/>
          </a:p>
        </p:txBody>
      </p:sp>
    </p:spTree>
    <p:extLst>
      <p:ext uri="{BB962C8B-B14F-4D97-AF65-F5344CB8AC3E}">
        <p14:creationId xmlns:p14="http://schemas.microsoft.com/office/powerpoint/2010/main" val="303305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8</a:t>
            </a:fld>
            <a:endParaRPr lang="en-US" altLang="en-US" dirty="0"/>
          </a:p>
        </p:txBody>
      </p:sp>
    </p:spTree>
    <p:extLst>
      <p:ext uri="{BB962C8B-B14F-4D97-AF65-F5344CB8AC3E}">
        <p14:creationId xmlns:p14="http://schemas.microsoft.com/office/powerpoint/2010/main" val="265321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13</a:t>
            </a:fld>
            <a:endParaRPr lang="en-US" altLang="en-US" dirty="0"/>
          </a:p>
        </p:txBody>
      </p:sp>
    </p:spTree>
    <p:extLst>
      <p:ext uri="{BB962C8B-B14F-4D97-AF65-F5344CB8AC3E}">
        <p14:creationId xmlns:p14="http://schemas.microsoft.com/office/powerpoint/2010/main" val="145530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traditional modern architecture with some focus on API </a:t>
            </a:r>
            <a:r>
              <a:rPr lang="en-US"/>
              <a:t>and channels</a:t>
            </a:r>
          </a:p>
        </p:txBody>
      </p:sp>
      <p:sp>
        <p:nvSpPr>
          <p:cNvPr id="4" name="Slide Number Placeholder 3"/>
          <p:cNvSpPr>
            <a:spLocks noGrp="1"/>
          </p:cNvSpPr>
          <p:nvPr>
            <p:ph type="sldNum" sz="quarter" idx="10"/>
          </p:nvPr>
        </p:nvSpPr>
        <p:spPr/>
        <p:txBody>
          <a:bodyPr/>
          <a:lstStyle/>
          <a:p>
            <a:pPr>
              <a:defRPr/>
            </a:pPr>
            <a:fld id="{06AAAE1B-F6B9-4FCD-B9AB-4A0AD0AFAC97}" type="slidenum">
              <a:rPr lang="en-US" altLang="en-US" smtClean="0"/>
              <a:pPr>
                <a:defRPr/>
              </a:pPr>
              <a:t>14</a:t>
            </a:fld>
            <a:endParaRPr lang="en-US" altLang="en-US" dirty="0"/>
          </a:p>
        </p:txBody>
      </p:sp>
    </p:spTree>
    <p:extLst>
      <p:ext uri="{BB962C8B-B14F-4D97-AF65-F5344CB8AC3E}">
        <p14:creationId xmlns:p14="http://schemas.microsoft.com/office/powerpoint/2010/main" val="327899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geographic</a:t>
            </a:r>
          </a:p>
          <a:p>
            <a:r>
              <a:rPr lang="en-US" dirty="0"/>
              <a:t>Multiple ships </a:t>
            </a:r>
          </a:p>
          <a:p>
            <a:r>
              <a:rPr lang="en-US" dirty="0"/>
              <a:t>Ship</a:t>
            </a:r>
          </a:p>
        </p:txBody>
      </p:sp>
      <p:sp>
        <p:nvSpPr>
          <p:cNvPr id="4" name="Slide Number Placeholder 3"/>
          <p:cNvSpPr>
            <a:spLocks noGrp="1"/>
          </p:cNvSpPr>
          <p:nvPr>
            <p:ph type="sldNum" sz="quarter" idx="5"/>
          </p:nvPr>
        </p:nvSpPr>
        <p:spPr/>
        <p:txBody>
          <a:bodyPr/>
          <a:lstStyle/>
          <a:p>
            <a:fld id="{3E588AFF-6FEE-DA49-9FEF-8507A408CA7C}" type="slidenum">
              <a:rPr lang="en-US" smtClean="0"/>
              <a:t>17</a:t>
            </a:fld>
            <a:endParaRPr lang="en-US"/>
          </a:p>
        </p:txBody>
      </p:sp>
    </p:spTree>
    <p:extLst>
      <p:ext uri="{BB962C8B-B14F-4D97-AF65-F5344CB8AC3E}">
        <p14:creationId xmlns:p14="http://schemas.microsoft.com/office/powerpoint/2010/main" val="409283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topic, 2 partitions, 3 replicas, 1 consumer group with two consumers. </a:t>
            </a:r>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40582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703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51"/>
            <a:ext cx="10363200" cy="1500187"/>
          </a:xfrm>
        </p:spPr>
        <p:txBody>
          <a:bodyPr anchor="b"/>
          <a:lstStyle>
            <a:lvl1pPr marL="0" indent="0">
              <a:buNone/>
              <a:defRPr sz="2000"/>
            </a:lvl1pPr>
            <a:lvl2pPr marL="455723" indent="0">
              <a:buNone/>
              <a:defRPr sz="1900"/>
            </a:lvl2pPr>
            <a:lvl3pPr marL="911463" indent="0">
              <a:buNone/>
              <a:defRPr sz="1600"/>
            </a:lvl3pPr>
            <a:lvl4pPr marL="1367200" indent="0">
              <a:buNone/>
              <a:defRPr sz="1500"/>
            </a:lvl4pPr>
            <a:lvl5pPr marL="1822930" indent="0">
              <a:buNone/>
              <a:defRPr sz="1500"/>
            </a:lvl5pPr>
            <a:lvl6pPr marL="2278666" indent="0">
              <a:buNone/>
              <a:defRPr sz="1500"/>
            </a:lvl6pPr>
            <a:lvl7pPr marL="2734397" indent="0">
              <a:buNone/>
              <a:defRPr sz="1500"/>
            </a:lvl7pPr>
            <a:lvl8pPr marL="3190119" indent="0">
              <a:buNone/>
              <a:defRPr sz="1500"/>
            </a:lvl8pPr>
            <a:lvl9pPr marL="3645857" indent="0">
              <a:buNone/>
              <a:defRPr sz="1500"/>
            </a:lvl9pPr>
          </a:lstStyle>
          <a:p>
            <a:pPr lvl="0"/>
            <a:r>
              <a:rPr lang="en-US"/>
              <a:t>Click to edit Master text styles</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90C1F791-ECB3-43BA-A459-16BED91E0200}"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575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338102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670" y="2868320"/>
            <a:ext cx="7913511" cy="1235229"/>
          </a:xfrm>
        </p:spPr>
        <p:txBody>
          <a:bodyPr anchor="b" anchorCtr="0">
            <a:noAutofit/>
          </a:bodyPr>
          <a:lstStyle>
            <a:lvl1pPr algn="l">
              <a:lnSpc>
                <a:spcPct val="85000"/>
              </a:lnSpc>
              <a:defRPr sz="45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38668" y="4126481"/>
            <a:ext cx="7924800" cy="864179"/>
          </a:xfrm>
        </p:spPr>
        <p:txBody>
          <a:bodyPr tIns="0"/>
          <a:lstStyle>
            <a:lvl1pPr marL="0" indent="0" algn="l">
              <a:buNone/>
              <a:defRPr>
                <a:solidFill>
                  <a:schemeClr val="accent6"/>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57574" y="206902"/>
            <a:ext cx="327812" cy="834737"/>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8519" y="3870391"/>
            <a:ext cx="3074791" cy="75937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58518" y="1040290"/>
            <a:ext cx="11191615" cy="5142021"/>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1" fontAlgn="auto" hangingPunct="1">
              <a:spcBef>
                <a:spcPts val="0"/>
              </a:spcBef>
              <a:spcAft>
                <a:spcPts val="0"/>
              </a:spcAft>
            </a:pPr>
            <a:endParaRPr lang="en-US" dirty="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5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0">
                <a:solidFill>
                  <a:schemeClr val="accent5"/>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2" y="1535113"/>
            <a:ext cx="5389033" cy="639763"/>
          </a:xfrm>
        </p:spPr>
        <p:txBody>
          <a:bodyPr anchor="b">
            <a:normAutofit/>
          </a:bodyPr>
          <a:lstStyle>
            <a:lvl1pPr marL="0" indent="0">
              <a:buNone/>
              <a:defRPr sz="2667" b="0">
                <a:solidFill>
                  <a:srgbClr val="5596E6"/>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133"/>
            </a:lvl2pPr>
            <a:lvl3pPr>
              <a:defRPr sz="1867"/>
            </a:lvl3pPr>
            <a:lvl4pPr>
              <a:defRPr sz="1867"/>
            </a:lvl4pPr>
            <a:lvl5pPr>
              <a:defRPr sz="1867"/>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99" y="1828802"/>
            <a:ext cx="11533632"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071246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689600" cy="52578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6E14E4F0-9C75-4532-A9E2-FC7534F7F593}"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2142263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4639"/>
            <a:ext cx="10972801"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8" y="1535117"/>
            <a:ext cx="5386917"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8" y="2174875"/>
            <a:ext cx="5386917"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456" y="1535117"/>
            <a:ext cx="5389033" cy="639763"/>
          </a:xfrm>
        </p:spPr>
        <p:txBody>
          <a:bodyPr anchor="b"/>
          <a:lstStyle>
            <a:lvl1pPr marL="0" indent="0">
              <a:buNone/>
              <a:defRPr sz="2400" b="1"/>
            </a:lvl1pPr>
            <a:lvl2pPr marL="455723" indent="0">
              <a:buNone/>
              <a:defRPr sz="2000" b="1"/>
            </a:lvl2pPr>
            <a:lvl3pPr marL="911463" indent="0">
              <a:buNone/>
              <a:defRPr sz="1900" b="1"/>
            </a:lvl3pPr>
            <a:lvl4pPr marL="1367200" indent="0">
              <a:buNone/>
              <a:defRPr sz="1600" b="1"/>
            </a:lvl4pPr>
            <a:lvl5pPr marL="1822930" indent="0">
              <a:buNone/>
              <a:defRPr sz="1600" b="1"/>
            </a:lvl5pPr>
            <a:lvl6pPr marL="2278666" indent="0">
              <a:buNone/>
              <a:defRPr sz="1600" b="1"/>
            </a:lvl6pPr>
            <a:lvl7pPr marL="2734397" indent="0">
              <a:buNone/>
              <a:defRPr sz="1600" b="1"/>
            </a:lvl7pPr>
            <a:lvl8pPr marL="3190119" indent="0">
              <a:buNone/>
              <a:defRPr sz="1600" b="1"/>
            </a:lvl8pPr>
            <a:lvl9pPr marL="36458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456" y="2174875"/>
            <a:ext cx="5389033"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1F4179A8-4D4E-49FB-B644-5CD4825AC22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4440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E29CC0C0-E046-4664-B80A-AA818B18C835}"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0426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EA511B6-828F-475A-8F82-6101E4A3C276}"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412154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1" y="273055"/>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49" y="27310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2FAA4C17-5FEF-496C-96A5-2C0E8947C3FF}"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119790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0" y="4800685"/>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20" y="612775"/>
            <a:ext cx="7315200" cy="4114800"/>
          </a:xfrm>
        </p:spPr>
        <p:txBody>
          <a:bodyPr/>
          <a:lstStyle>
            <a:lvl1pPr marL="0" indent="0">
              <a:buNone/>
              <a:defRPr sz="3200"/>
            </a:lvl1pPr>
            <a:lvl2pPr marL="455723" indent="0">
              <a:buNone/>
              <a:defRPr sz="2800"/>
            </a:lvl2pPr>
            <a:lvl3pPr marL="911463" indent="0">
              <a:buNone/>
              <a:defRPr sz="2400"/>
            </a:lvl3pPr>
            <a:lvl4pPr marL="1367200" indent="0">
              <a:buNone/>
              <a:defRPr sz="2000"/>
            </a:lvl4pPr>
            <a:lvl5pPr marL="1822930" indent="0">
              <a:buNone/>
              <a:defRPr sz="2000"/>
            </a:lvl5pPr>
            <a:lvl6pPr marL="2278666" indent="0">
              <a:buNone/>
              <a:defRPr sz="2000"/>
            </a:lvl6pPr>
            <a:lvl7pPr marL="2734397" indent="0">
              <a:buNone/>
              <a:defRPr sz="2000"/>
            </a:lvl7pPr>
            <a:lvl8pPr marL="3190119" indent="0">
              <a:buNone/>
              <a:defRPr sz="2000"/>
            </a:lvl8pPr>
            <a:lvl9pPr marL="3645857" indent="0">
              <a:buNone/>
              <a:defRPr sz="2000"/>
            </a:lvl9pPr>
          </a:lstStyle>
          <a:p>
            <a:pPr lvl="0"/>
            <a:endParaRPr lang="en-US" noProof="0" dirty="0"/>
          </a:p>
        </p:txBody>
      </p:sp>
      <p:sp>
        <p:nvSpPr>
          <p:cNvPr id="4" name="Text Placeholder 3"/>
          <p:cNvSpPr>
            <a:spLocks noGrp="1"/>
          </p:cNvSpPr>
          <p:nvPr>
            <p:ph type="body" sz="half" idx="2"/>
          </p:nvPr>
        </p:nvSpPr>
        <p:spPr>
          <a:xfrm>
            <a:off x="2389720" y="5367438"/>
            <a:ext cx="7315200" cy="804863"/>
          </a:xfrm>
        </p:spPr>
        <p:txBody>
          <a:bodyPr/>
          <a:lstStyle>
            <a:lvl1pPr marL="0" indent="0">
              <a:buNone/>
              <a:defRPr sz="1500"/>
            </a:lvl1pPr>
            <a:lvl2pPr marL="455723" indent="0">
              <a:buNone/>
              <a:defRPr sz="1200"/>
            </a:lvl2pPr>
            <a:lvl3pPr marL="911463" indent="0">
              <a:buNone/>
              <a:defRPr sz="1100"/>
            </a:lvl3pPr>
            <a:lvl4pPr marL="1367200" indent="0">
              <a:buNone/>
              <a:defRPr sz="900"/>
            </a:lvl4pPr>
            <a:lvl5pPr marL="1822930" indent="0">
              <a:buNone/>
              <a:defRPr sz="900"/>
            </a:lvl5pPr>
            <a:lvl6pPr marL="2278666" indent="0">
              <a:buNone/>
              <a:defRPr sz="900"/>
            </a:lvl6pPr>
            <a:lvl7pPr marL="2734397" indent="0">
              <a:buNone/>
              <a:defRPr sz="900"/>
            </a:lvl7pPr>
            <a:lvl8pPr marL="3190119" indent="0">
              <a:buNone/>
              <a:defRPr sz="900"/>
            </a:lvl8pPr>
            <a:lvl9pPr marL="3645857"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8839200" y="0"/>
            <a:ext cx="3352800" cy="304800"/>
          </a:xfrm>
          <a:prstGeom prst="rect">
            <a:avLst/>
          </a:prstGeom>
          <a:ln/>
        </p:spPr>
        <p:txBody>
          <a:bodyPr lIns="121797" tIns="60900" rIns="121797" bIns="60900"/>
          <a:lstStyle>
            <a:lvl1pPr>
              <a:defRPr/>
            </a:lvl1p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7ED0A513-BE44-4AAD-9DDD-EFDFFD03D7C9}"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a:t>
            </a:fld>
            <a:endParaRPr lang="en-US" altLang="en-US" dirty="0">
              <a:solidFill>
                <a:srgbClr val="FFFFFF"/>
              </a:solidFill>
              <a:latin typeface="Arial"/>
              <a:ea typeface="ＭＳ Ｐゴシック" charset="0"/>
              <a:cs typeface="Arial"/>
              <a:sym typeface="Helvetica" charset="0"/>
            </a:endParaRPr>
          </a:p>
        </p:txBody>
      </p:sp>
    </p:spTree>
    <p:extLst>
      <p:ext uri="{BB962C8B-B14F-4D97-AF65-F5344CB8AC3E}">
        <p14:creationId xmlns:p14="http://schemas.microsoft.com/office/powerpoint/2010/main" val="3091903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3F69"/>
              </a:buClr>
              <a:defRPr/>
            </a:lvl1pPr>
            <a:lvl2pPr>
              <a:buClr>
                <a:srgbClr val="993366"/>
              </a:buClr>
              <a:defRPr/>
            </a:lvl2pPr>
            <a:lvl3pPr>
              <a:buClr>
                <a:srgbClr val="003F69"/>
              </a:buClr>
              <a:defRPr/>
            </a:lvl3pPr>
            <a:lvl4pPr>
              <a:buClr>
                <a:srgbClr val="993366"/>
              </a:buClr>
              <a:defRPr/>
            </a:lvl4pPr>
            <a:lvl5pPr>
              <a:buClr>
                <a:srgbClr val="003F69"/>
              </a:buClr>
              <a:buFont typeface="Arial"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2"/>
          <p:cNvSpPr>
            <a:spLocks noGrp="1" noChangeArrowheads="1"/>
          </p:cNvSpPr>
          <p:nvPr>
            <p:ph type="title"/>
          </p:nvPr>
        </p:nvSpPr>
        <p:spPr bwMode="auto">
          <a:xfrm>
            <a:off x="388071" y="110069"/>
            <a:ext cx="11239500" cy="355600"/>
          </a:xfrm>
          <a:prstGeom prst="rect">
            <a:avLst/>
          </a:prstGeom>
          <a:noFill/>
          <a:ln w="9525">
            <a:noFill/>
            <a:miter lim="800000"/>
            <a:headEnd/>
            <a:tailEnd/>
          </a:ln>
        </p:spPr>
        <p:txBody>
          <a:bodyPr/>
          <a:lstStyle/>
          <a:p>
            <a:pPr lvl="0"/>
            <a:r>
              <a:rPr lang="en-US" altLang="en-US" dirty="0"/>
              <a:t>Click to edit Master title style</a:t>
            </a:r>
          </a:p>
        </p:txBody>
      </p:sp>
    </p:spTree>
    <p:extLst>
      <p:ext uri="{BB962C8B-B14F-4D97-AF65-F5344CB8AC3E}">
        <p14:creationId xmlns:p14="http://schemas.microsoft.com/office/powerpoint/2010/main" val="255641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8"/>
          <p:cNvSpPr>
            <a:spLocks noGrp="1" noChangeArrowheads="1"/>
          </p:cNvSpPr>
          <p:nvPr>
            <p:ph type="title"/>
          </p:nvPr>
        </p:nvSpPr>
        <p:spPr bwMode="auto">
          <a:xfrm>
            <a:off x="609644" y="381003"/>
            <a:ext cx="10993967" cy="34290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lvl="0"/>
            <a:r>
              <a:rPr lang="en-US" altLang="en-US" dirty="0"/>
              <a:t>Click to edit Master title style</a:t>
            </a:r>
          </a:p>
        </p:txBody>
      </p:sp>
      <p:sp>
        <p:nvSpPr>
          <p:cNvPr id="1031" name="Rectangle 19"/>
          <p:cNvSpPr>
            <a:spLocks noGrp="1" noChangeArrowheads="1"/>
          </p:cNvSpPr>
          <p:nvPr>
            <p:ph type="body" idx="1"/>
          </p:nvPr>
        </p:nvSpPr>
        <p:spPr bwMode="auto">
          <a:xfrm>
            <a:off x="304801" y="1447800"/>
            <a:ext cx="1158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529" tIns="60766" rIns="121529" bIns="6076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2" name="Line 20"/>
          <p:cNvSpPr>
            <a:spLocks noChangeShapeType="1"/>
          </p:cNvSpPr>
          <p:nvPr/>
        </p:nvSpPr>
        <p:spPr bwMode="black">
          <a:xfrm>
            <a:off x="1320800" y="6470651"/>
            <a:ext cx="0" cy="19208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lIns="91146" tIns="45586" rIns="91146" bIns="45586" anchor="ctr"/>
          <a:lstStyle/>
          <a:p>
            <a:pPr defTabSz="911463" eaLnBrk="1" hangingPunct="1"/>
            <a:endParaRPr lang="en-US" dirty="0">
              <a:solidFill>
                <a:srgbClr val="000000"/>
              </a:solidFill>
              <a:latin typeface="Calibri" pitchFamily="34" charset="0"/>
              <a:ea typeface="MS PGothic" pitchFamily="34" charset="-128"/>
              <a:cs typeface="Arial"/>
              <a:sym typeface="Helvetica" charset="0"/>
            </a:endParaRPr>
          </a:p>
        </p:txBody>
      </p:sp>
      <p:grpSp>
        <p:nvGrpSpPr>
          <p:cNvPr id="5" name="Group 4"/>
          <p:cNvGrpSpPr/>
          <p:nvPr userDrawn="1"/>
        </p:nvGrpSpPr>
        <p:grpSpPr>
          <a:xfrm>
            <a:off x="128936" y="6273479"/>
            <a:ext cx="469134" cy="455271"/>
            <a:chOff x="8131778" y="2255091"/>
            <a:chExt cx="938267" cy="764921"/>
          </a:xfrm>
        </p:grpSpPr>
        <p:sp>
          <p:nvSpPr>
            <p:cNvPr id="6" name="Oval 5"/>
            <p:cNvSpPr/>
            <p:nvPr/>
          </p:nvSpPr>
          <p:spPr>
            <a:xfrm rot="21106030">
              <a:off x="8155645" y="2742219"/>
              <a:ext cx="914400" cy="277793"/>
            </a:xfrm>
            <a:prstGeom prst="ellipse">
              <a:avLst/>
            </a:prstGeom>
            <a:gradFill>
              <a:gsLst>
                <a:gs pos="9000">
                  <a:schemeClr val="accent1">
                    <a:lumMod val="5000"/>
                    <a:lumOff val="95000"/>
                  </a:schemeClr>
                </a:gs>
                <a:gs pos="81000">
                  <a:schemeClr val="accent1">
                    <a:lumMod val="45000"/>
                    <a:lumOff val="55000"/>
                  </a:schemeClr>
                </a:gs>
                <a:gs pos="46000">
                  <a:srgbClr val="9D381C">
                    <a:alpha val="54118"/>
                  </a:srgbClr>
                </a:gs>
                <a:gs pos="100000">
                  <a:srgbClr val="C00000"/>
                </a:gs>
              </a:gsLst>
              <a:lin ang="5400000" scaled="1"/>
            </a:gradFill>
            <a:ln w="12700">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239091">
              <a:off x="8131778" y="2255091"/>
              <a:ext cx="892682" cy="543823"/>
            </a:xfrm>
            <a:prstGeom prst="roundRect">
              <a:avLst/>
            </a:prstGeom>
            <a:gradFill>
              <a:gsLst>
                <a:gs pos="0">
                  <a:schemeClr val="accent1">
                    <a:lumMod val="5000"/>
                    <a:lumOff val="95000"/>
                  </a:schemeClr>
                </a:gs>
                <a:gs pos="81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ln w="53975">
              <a:solidFill>
                <a:srgbClr val="0081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8629398"/>
      </p:ext>
    </p:extLst>
  </p:cSld>
  <p:clrMap bg1="lt1" tx1="dk1" bg2="lt2" tx2="dk2" accent1="accent1" accent2="accent2" accent3="accent3" accent4="accent4" accent5="accent5" accent6="accent6" hlink="hlink" folHlink="folHlink"/>
  <p:sldLayoutIdLst>
    <p:sldLayoutId id="2147483996" r:id="rId1"/>
    <p:sldLayoutId id="2147483995" r:id="rId2"/>
    <p:sldLayoutId id="2147483997" r:id="rId3"/>
    <p:sldLayoutId id="2147483998" r:id="rId4"/>
    <p:sldLayoutId id="2147483999" r:id="rId5"/>
    <p:sldLayoutId id="2147484000" r:id="rId6"/>
    <p:sldLayoutId id="2147484001" r:id="rId7"/>
    <p:sldLayoutId id="2147484002" r:id="rId8"/>
    <p:sldLayoutId id="2147484007" r:id="rId9"/>
    <p:sldLayoutId id="2147484008" r:id="rId10"/>
  </p:sldLayoutIdLst>
  <p:hf hdr="0" ftr="0" dt="0"/>
  <p:txStyles>
    <p:titleStyle>
      <a:lvl1pPr algn="ctr" rtl="0" eaLnBrk="0" fontAlgn="base" hangingPunct="0">
        <a:spcBef>
          <a:spcPct val="0"/>
        </a:spcBef>
        <a:spcAft>
          <a:spcPct val="0"/>
        </a:spcAft>
        <a:defRPr sz="2000" b="1">
          <a:solidFill>
            <a:schemeClr val="tx2"/>
          </a:solidFill>
          <a:latin typeface="+mj-lt"/>
          <a:ea typeface="MS PGothic" pitchFamily="34" charset="-128"/>
          <a:cs typeface="ＭＳ Ｐゴシック" charset="0"/>
        </a:defRPr>
      </a:lvl1pPr>
      <a:lvl2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2pPr>
      <a:lvl3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3pPr>
      <a:lvl4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4pPr>
      <a:lvl5pPr algn="ctr" rtl="0" eaLnBrk="0" fontAlgn="base" hangingPunct="0">
        <a:spcBef>
          <a:spcPct val="0"/>
        </a:spcBef>
        <a:spcAft>
          <a:spcPct val="0"/>
        </a:spcAft>
        <a:defRPr sz="2000" b="1">
          <a:solidFill>
            <a:schemeClr val="tx2"/>
          </a:solidFill>
          <a:latin typeface="Arial" charset="0"/>
          <a:ea typeface="MS PGothic" pitchFamily="34" charset="-128"/>
          <a:cs typeface="ＭＳ Ｐゴシック" charset="0"/>
        </a:defRPr>
      </a:lvl5pPr>
      <a:lvl6pPr marL="455723" algn="ctr" rtl="0" fontAlgn="base">
        <a:spcBef>
          <a:spcPct val="0"/>
        </a:spcBef>
        <a:spcAft>
          <a:spcPct val="0"/>
        </a:spcAft>
        <a:defRPr sz="2000" b="1">
          <a:solidFill>
            <a:schemeClr val="tx2"/>
          </a:solidFill>
          <a:latin typeface="Arial" charset="0"/>
          <a:cs typeface="Arial" charset="0"/>
        </a:defRPr>
      </a:lvl6pPr>
      <a:lvl7pPr marL="911463" algn="ctr" rtl="0" fontAlgn="base">
        <a:spcBef>
          <a:spcPct val="0"/>
        </a:spcBef>
        <a:spcAft>
          <a:spcPct val="0"/>
        </a:spcAft>
        <a:defRPr sz="2000" b="1">
          <a:solidFill>
            <a:schemeClr val="tx2"/>
          </a:solidFill>
          <a:latin typeface="Arial" charset="0"/>
          <a:cs typeface="Arial" charset="0"/>
        </a:defRPr>
      </a:lvl7pPr>
      <a:lvl8pPr marL="1367200" algn="ctr" rtl="0" fontAlgn="base">
        <a:spcBef>
          <a:spcPct val="0"/>
        </a:spcBef>
        <a:spcAft>
          <a:spcPct val="0"/>
        </a:spcAft>
        <a:defRPr sz="2000" b="1">
          <a:solidFill>
            <a:schemeClr val="tx2"/>
          </a:solidFill>
          <a:latin typeface="Arial" charset="0"/>
          <a:cs typeface="Arial" charset="0"/>
        </a:defRPr>
      </a:lvl8pPr>
      <a:lvl9pPr marL="1822930" algn="ctr" rtl="0" fontAlgn="base">
        <a:spcBef>
          <a:spcPct val="0"/>
        </a:spcBef>
        <a:spcAft>
          <a:spcPct val="0"/>
        </a:spcAft>
        <a:defRPr sz="2000" b="1">
          <a:solidFill>
            <a:schemeClr val="tx2"/>
          </a:solidFill>
          <a:latin typeface="Arial" charset="0"/>
          <a:cs typeface="Arial" charset="0"/>
        </a:defRPr>
      </a:lvl9pPr>
    </p:titleStyle>
    <p:bodyStyle>
      <a:lvl1pPr marL="341810" indent="-341810" algn="l" rtl="0" eaLnBrk="0" fontAlgn="base" hangingPunct="0">
        <a:spcBef>
          <a:spcPct val="20000"/>
        </a:spcBef>
        <a:spcAft>
          <a:spcPct val="0"/>
        </a:spcAft>
        <a:buChar char="•"/>
        <a:defRPr sz="3200">
          <a:solidFill>
            <a:schemeClr val="tx1"/>
          </a:solidFill>
          <a:latin typeface="+mn-lt"/>
          <a:ea typeface="MS PGothic" pitchFamily="34" charset="-128"/>
          <a:cs typeface="MS PGothic" pitchFamily="34" charset="-128"/>
        </a:defRPr>
      </a:lvl1pPr>
      <a:lvl2pPr marL="740559" indent="-284845" algn="l" rtl="0" eaLnBrk="0" fontAlgn="base" hangingPunct="0">
        <a:spcBef>
          <a:spcPct val="20000"/>
        </a:spcBef>
        <a:spcAft>
          <a:spcPct val="0"/>
        </a:spcAft>
        <a:buChar char="–"/>
        <a:defRPr sz="2800">
          <a:solidFill>
            <a:schemeClr val="tx1"/>
          </a:solidFill>
          <a:latin typeface="+mn-lt"/>
          <a:ea typeface="MS PGothic" pitchFamily="34" charset="-128"/>
          <a:cs typeface="+mn-cs"/>
        </a:defRPr>
      </a:lvl2pPr>
      <a:lvl3pPr marL="1139334" indent="-227868" algn="l" rtl="0" eaLnBrk="0" fontAlgn="base" hangingPunct="0">
        <a:spcBef>
          <a:spcPct val="20000"/>
        </a:spcBef>
        <a:spcAft>
          <a:spcPct val="0"/>
        </a:spcAft>
        <a:buChar char="•"/>
        <a:defRPr sz="2400">
          <a:solidFill>
            <a:schemeClr val="tx1"/>
          </a:solidFill>
          <a:latin typeface="+mn-lt"/>
          <a:ea typeface="MS PGothic" pitchFamily="34" charset="-128"/>
          <a:cs typeface="+mn-cs"/>
        </a:defRPr>
      </a:lvl3pPr>
      <a:lvl4pPr marL="1595055"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4pPr>
      <a:lvl5pPr marL="2050791" indent="-227868" algn="l" rtl="0" eaLnBrk="0" fontAlgn="base" hangingPunct="0">
        <a:spcBef>
          <a:spcPct val="20000"/>
        </a:spcBef>
        <a:spcAft>
          <a:spcPct val="0"/>
        </a:spcAft>
        <a:buChar char="»"/>
        <a:defRPr sz="2000">
          <a:solidFill>
            <a:schemeClr val="tx1"/>
          </a:solidFill>
          <a:latin typeface="+mn-lt"/>
          <a:ea typeface="MS PGothic" pitchFamily="34" charset="-128"/>
          <a:cs typeface="+mn-cs"/>
        </a:defRPr>
      </a:lvl5pPr>
      <a:lvl6pPr marL="2506528" indent="-227868" algn="l" rtl="0" fontAlgn="base">
        <a:spcBef>
          <a:spcPct val="20000"/>
        </a:spcBef>
        <a:spcAft>
          <a:spcPct val="0"/>
        </a:spcAft>
        <a:buChar char="»"/>
        <a:defRPr sz="2000">
          <a:solidFill>
            <a:schemeClr val="tx1"/>
          </a:solidFill>
          <a:latin typeface="+mn-lt"/>
          <a:cs typeface="+mn-cs"/>
        </a:defRPr>
      </a:lvl6pPr>
      <a:lvl7pPr marL="2962255" indent="-227868" algn="l" rtl="0" fontAlgn="base">
        <a:spcBef>
          <a:spcPct val="20000"/>
        </a:spcBef>
        <a:spcAft>
          <a:spcPct val="0"/>
        </a:spcAft>
        <a:buChar char="»"/>
        <a:defRPr sz="2000">
          <a:solidFill>
            <a:schemeClr val="tx1"/>
          </a:solidFill>
          <a:latin typeface="+mn-lt"/>
          <a:cs typeface="+mn-cs"/>
        </a:defRPr>
      </a:lvl7pPr>
      <a:lvl8pPr marL="3417992" indent="-227868" algn="l" rtl="0" fontAlgn="base">
        <a:spcBef>
          <a:spcPct val="20000"/>
        </a:spcBef>
        <a:spcAft>
          <a:spcPct val="0"/>
        </a:spcAft>
        <a:buChar char="»"/>
        <a:defRPr sz="2000">
          <a:solidFill>
            <a:schemeClr val="tx1"/>
          </a:solidFill>
          <a:latin typeface="+mn-lt"/>
          <a:cs typeface="+mn-cs"/>
        </a:defRPr>
      </a:lvl8pPr>
      <a:lvl9pPr marL="3873722" indent="-227868"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1463" rtl="0" eaLnBrk="1" latinLnBrk="0" hangingPunct="1">
        <a:defRPr sz="1900" kern="1200">
          <a:solidFill>
            <a:schemeClr val="tx1"/>
          </a:solidFill>
          <a:latin typeface="+mn-lt"/>
          <a:ea typeface="+mn-ea"/>
          <a:cs typeface="+mn-cs"/>
        </a:defRPr>
      </a:lvl1pPr>
      <a:lvl2pPr marL="455723" algn="l" defTabSz="911463" rtl="0" eaLnBrk="1" latinLnBrk="0" hangingPunct="1">
        <a:defRPr sz="1900" kern="1200">
          <a:solidFill>
            <a:schemeClr val="tx1"/>
          </a:solidFill>
          <a:latin typeface="+mn-lt"/>
          <a:ea typeface="+mn-ea"/>
          <a:cs typeface="+mn-cs"/>
        </a:defRPr>
      </a:lvl2pPr>
      <a:lvl3pPr marL="911463" algn="l" defTabSz="911463" rtl="0" eaLnBrk="1" latinLnBrk="0" hangingPunct="1">
        <a:defRPr sz="1900" kern="1200">
          <a:solidFill>
            <a:schemeClr val="tx1"/>
          </a:solidFill>
          <a:latin typeface="+mn-lt"/>
          <a:ea typeface="+mn-ea"/>
          <a:cs typeface="+mn-cs"/>
        </a:defRPr>
      </a:lvl3pPr>
      <a:lvl4pPr marL="1367200" algn="l" defTabSz="911463" rtl="0" eaLnBrk="1" latinLnBrk="0" hangingPunct="1">
        <a:defRPr sz="1900" kern="1200">
          <a:solidFill>
            <a:schemeClr val="tx1"/>
          </a:solidFill>
          <a:latin typeface="+mn-lt"/>
          <a:ea typeface="+mn-ea"/>
          <a:cs typeface="+mn-cs"/>
        </a:defRPr>
      </a:lvl4pPr>
      <a:lvl5pPr marL="1822930" algn="l" defTabSz="911463" rtl="0" eaLnBrk="1" latinLnBrk="0" hangingPunct="1">
        <a:defRPr sz="1900" kern="1200">
          <a:solidFill>
            <a:schemeClr val="tx1"/>
          </a:solidFill>
          <a:latin typeface="+mn-lt"/>
          <a:ea typeface="+mn-ea"/>
          <a:cs typeface="+mn-cs"/>
        </a:defRPr>
      </a:lvl5pPr>
      <a:lvl6pPr marL="2278666" algn="l" defTabSz="911463" rtl="0" eaLnBrk="1" latinLnBrk="0" hangingPunct="1">
        <a:defRPr sz="1900" kern="1200">
          <a:solidFill>
            <a:schemeClr val="tx1"/>
          </a:solidFill>
          <a:latin typeface="+mn-lt"/>
          <a:ea typeface="+mn-ea"/>
          <a:cs typeface="+mn-cs"/>
        </a:defRPr>
      </a:lvl6pPr>
      <a:lvl7pPr marL="2734397" algn="l" defTabSz="911463" rtl="0" eaLnBrk="1" latinLnBrk="0" hangingPunct="1">
        <a:defRPr sz="1900" kern="1200">
          <a:solidFill>
            <a:schemeClr val="tx1"/>
          </a:solidFill>
          <a:latin typeface="+mn-lt"/>
          <a:ea typeface="+mn-ea"/>
          <a:cs typeface="+mn-cs"/>
        </a:defRPr>
      </a:lvl7pPr>
      <a:lvl8pPr marL="3190119" algn="l" defTabSz="911463" rtl="0" eaLnBrk="1" latinLnBrk="0" hangingPunct="1">
        <a:defRPr sz="1900" kern="1200">
          <a:solidFill>
            <a:schemeClr val="tx1"/>
          </a:solidFill>
          <a:latin typeface="+mn-lt"/>
          <a:ea typeface="+mn-ea"/>
          <a:cs typeface="+mn-cs"/>
        </a:defRPr>
      </a:lvl8pPr>
      <a:lvl9pPr marL="3645857" algn="l" defTabSz="91146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8" y="60119"/>
            <a:ext cx="10886813" cy="879207"/>
          </a:xfrm>
          <a:prstGeom prst="rect">
            <a:avLst/>
          </a:prstGeom>
        </p:spPr>
        <p:txBody>
          <a:bodyPr vert="horz" lIns="0" tIns="45720" rIns="9144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390790" y="1202336"/>
            <a:ext cx="11191615" cy="5142021"/>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pPr defTabSz="609585" eaLnBrk="1" fontAlgn="auto" hangingPunct="1">
              <a:spcBef>
                <a:spcPts val="0"/>
              </a:spcBef>
              <a:spcAft>
                <a:spcPts val="0"/>
              </a:spcAft>
            </a:pPr>
            <a:fld id="{E9549862-13E2-C34D-815E-8545BD36FC59}" type="slidenum">
              <a:rPr lang="en-US" smtClean="0">
                <a:solidFill>
                  <a:srgbClr val="6D7777"/>
                </a:solidFill>
                <a:latin typeface="Arial"/>
                <a:cs typeface=""/>
              </a:rPr>
              <a:pPr defTabSz="609585" eaLnBrk="1" fontAlgn="auto" hangingPunct="1">
                <a:spcBef>
                  <a:spcPts val="0"/>
                </a:spcBef>
                <a:spcAft>
                  <a:spcPts val="0"/>
                </a:spcAft>
              </a:pPr>
              <a:t>‹#›</a:t>
            </a:fld>
            <a:endParaRPr lang="en-US" dirty="0">
              <a:solidFill>
                <a:srgbClr val="6D7777"/>
              </a:solidFill>
              <a:latin typeface="Arial"/>
              <a:cs typeface=""/>
            </a:endParaRPr>
          </a:p>
        </p:txBody>
      </p:sp>
      <p:pic>
        <p:nvPicPr>
          <p:cNvPr id="9" name="Picture 8" descr="Content Slide, graphic far right corner.png"/>
          <p:cNvPicPr>
            <a:picLocks noChangeAspect="1"/>
          </p:cNvPicPr>
          <p:nvPr userDrawn="1"/>
        </p:nvPicPr>
        <p:blipFill>
          <a:blip r:embed="rId9">
            <a:alphaModFix amt="43000"/>
            <a:extLst>
              <a:ext uri="{28A0092B-C50C-407E-A947-70E740481C1C}">
                <a14:useLocalDpi xmlns:a14="http://schemas.microsoft.com/office/drawing/2010/main" val="0"/>
              </a:ext>
            </a:extLst>
          </a:blip>
          <a:stretch>
            <a:fillRect/>
          </a:stretch>
        </p:blipFill>
        <p:spPr>
          <a:xfrm>
            <a:off x="11730084" y="3"/>
            <a:ext cx="473206" cy="939324"/>
          </a:xfrm>
          <a:prstGeom prst="rect">
            <a:avLst/>
          </a:prstGeom>
        </p:spPr>
      </p:pic>
    </p:spTree>
    <p:extLst>
      <p:ext uri="{BB962C8B-B14F-4D97-AF65-F5344CB8AC3E}">
        <p14:creationId xmlns:p14="http://schemas.microsoft.com/office/powerpoint/2010/main" val="73901599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8" r:id="rId7"/>
  </p:sldLayoutIdLst>
  <p:hf hdr="0" ftr="0" dt="0"/>
  <p:txStyles>
    <p:titleStyle>
      <a:lvl1pPr algn="l" defTabSz="609585"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9585" rtl="0" eaLnBrk="1" latinLnBrk="0" hangingPunct="1">
        <a:spcBef>
          <a:spcPts val="800"/>
        </a:spcBef>
        <a:buClr>
          <a:schemeClr val="tx1"/>
        </a:buClr>
        <a:buFontTx/>
        <a:buNone/>
        <a:defRPr sz="2667" kern="1200">
          <a:solidFill>
            <a:srgbClr val="595959"/>
          </a:solidFill>
          <a:latin typeface="+mn-lt"/>
          <a:ea typeface="+mn-ea"/>
          <a:cs typeface="+mn-cs"/>
        </a:defRPr>
      </a:lvl1pPr>
      <a:lvl2pPr marL="531271" indent="-211661" algn="l" defTabSz="609585"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91614" indent="-230712" algn="l" defTabSz="609585"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91654" indent="-400041"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32948" indent="-241294" algn="l" defTabSz="609585"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tiff"/><Relationship Id="rId4" Type="http://schemas.openxmlformats.org/officeDocument/2006/relationships/image" Target="../media/image21.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5.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964061" y="1477007"/>
            <a:ext cx="7924800" cy="3756837"/>
          </a:xfrm>
        </p:spPr>
        <p:txBody>
          <a:bodyPr/>
          <a:lstStyle/>
          <a:p>
            <a:r>
              <a:rPr lang="en-US" sz="3733" dirty="0">
                <a:solidFill>
                  <a:schemeClr val="bg1"/>
                </a:solidFill>
              </a:rPr>
              <a:t>Event Driven Architecture</a:t>
            </a:r>
          </a:p>
          <a:p>
            <a:endParaRPr lang="en-US" sz="1600" dirty="0">
              <a:solidFill>
                <a:schemeClr val="bg1"/>
              </a:solidFill>
            </a:endParaRPr>
          </a:p>
          <a:p>
            <a:r>
              <a:rPr lang="en-US" sz="1600" dirty="0">
                <a:solidFill>
                  <a:schemeClr val="bg1"/>
                </a:solidFill>
              </a:rPr>
              <a:t>Diagrams</a:t>
            </a:r>
            <a:endParaRPr lang="en-US" sz="2133" dirty="0">
              <a:solidFill>
                <a:schemeClr val="bg1"/>
              </a:solidFill>
            </a:endParaRPr>
          </a:p>
        </p:txBody>
      </p:sp>
    </p:spTree>
    <p:extLst>
      <p:ext uri="{BB962C8B-B14F-4D97-AF65-F5344CB8AC3E}">
        <p14:creationId xmlns:p14="http://schemas.microsoft.com/office/powerpoint/2010/main" val="171905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mp:transition xmlns:mp="http://schemas.microsoft.com/office/mac/powerpoint/2008/mai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7044" y="114255"/>
            <a:ext cx="10886813" cy="527769"/>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8" y="4841237"/>
            <a:ext cx="11191615" cy="1136178"/>
          </a:xfrm>
        </p:spPr>
        <p:txBody>
          <a:bodyPr/>
          <a:lstStyle/>
          <a:p>
            <a:r>
              <a:rPr lang="en-US" sz="2000" dirty="0"/>
              <a:t>When a pod crashes, the new instance can reload from a previously committed offset, or from the last snapshot</a:t>
            </a:r>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10</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3250548"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761391"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4272234" y="209774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4783077"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5293920" y="2097741"/>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7593360" y="94413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 Pod</a:t>
            </a:r>
          </a:p>
        </p:txBody>
      </p:sp>
      <p:sp>
        <p:nvSpPr>
          <p:cNvPr id="33" name="Can 32">
            <a:extLst>
              <a:ext uri="{FF2B5EF4-FFF2-40B4-BE49-F238E27FC236}">
                <a16:creationId xmlns:a16="http://schemas.microsoft.com/office/drawing/2014/main" id="{17CDB687-7A00-3B49-B421-A3E84C08F0D8}"/>
              </a:ext>
            </a:extLst>
          </p:cNvPr>
          <p:cNvSpPr/>
          <p:nvPr/>
        </p:nvSpPr>
        <p:spPr>
          <a:xfrm flipH="1">
            <a:off x="9153486" y="113273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cxnSp>
        <p:nvCxnSpPr>
          <p:cNvPr id="48" name="Elbow Connector 47">
            <a:extLst>
              <a:ext uri="{FF2B5EF4-FFF2-40B4-BE49-F238E27FC236}">
                <a16:creationId xmlns:a16="http://schemas.microsoft.com/office/drawing/2014/main" id="{08D294B1-16BA-4947-B6E9-F9E2D637CAC9}"/>
              </a:ext>
            </a:extLst>
          </p:cNvPr>
          <p:cNvCxnSpPr>
            <a:cxnSpLocks/>
            <a:stCxn id="17" idx="0"/>
            <a:endCxn id="22" idx="1"/>
          </p:cNvCxnSpPr>
          <p:nvPr/>
        </p:nvCxnSpPr>
        <p:spPr>
          <a:xfrm rot="5400000" flipH="1" flipV="1">
            <a:off x="5641956" y="146338"/>
            <a:ext cx="837105" cy="306570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7877908" y="4126519"/>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5527909" y="13407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A1C23ADD-80AB-5743-A765-E52168A0644E}"/>
              </a:ext>
            </a:extLst>
          </p:cNvPr>
          <p:cNvSpPr/>
          <p:nvPr/>
        </p:nvSpPr>
        <p:spPr bwMode="auto">
          <a:xfrm>
            <a:off x="115925" y="2109657"/>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sp>
        <p:nvSpPr>
          <p:cNvPr id="46" name="Rounded Rectangle 45">
            <a:extLst>
              <a:ext uri="{FF2B5EF4-FFF2-40B4-BE49-F238E27FC236}">
                <a16:creationId xmlns:a16="http://schemas.microsoft.com/office/drawing/2014/main" id="{8C8A3AD2-E8C5-2F44-9AD9-AC3D0BFED386}"/>
              </a:ext>
            </a:extLst>
          </p:cNvPr>
          <p:cNvSpPr/>
          <p:nvPr/>
        </p:nvSpPr>
        <p:spPr bwMode="auto">
          <a:xfrm>
            <a:off x="646129"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47" name="Rounded Rectangle 46">
            <a:extLst>
              <a:ext uri="{FF2B5EF4-FFF2-40B4-BE49-F238E27FC236}">
                <a16:creationId xmlns:a16="http://schemas.microsoft.com/office/drawing/2014/main" id="{D09B4802-E5EE-1B4A-9D55-3F1FB22181A6}"/>
              </a:ext>
            </a:extLst>
          </p:cNvPr>
          <p:cNvSpPr/>
          <p:nvPr/>
        </p:nvSpPr>
        <p:spPr bwMode="auto">
          <a:xfrm>
            <a:off x="1156972"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49" name="Rounded Rectangle 48">
            <a:extLst>
              <a:ext uri="{FF2B5EF4-FFF2-40B4-BE49-F238E27FC236}">
                <a16:creationId xmlns:a16="http://schemas.microsoft.com/office/drawing/2014/main" id="{5EC8154F-78F7-1545-B9F8-9A9607BE3AEC}"/>
              </a:ext>
            </a:extLst>
          </p:cNvPr>
          <p:cNvSpPr/>
          <p:nvPr/>
        </p:nvSpPr>
        <p:spPr bwMode="auto">
          <a:xfrm>
            <a:off x="2739705" y="2106940"/>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50" name="Rounded Rectangle 49">
            <a:extLst>
              <a:ext uri="{FF2B5EF4-FFF2-40B4-BE49-F238E27FC236}">
                <a16:creationId xmlns:a16="http://schemas.microsoft.com/office/drawing/2014/main" id="{5123FEAA-2DD3-EF40-97F3-8456DBB3B7FF}"/>
              </a:ext>
            </a:extLst>
          </p:cNvPr>
          <p:cNvSpPr/>
          <p:nvPr/>
        </p:nvSpPr>
        <p:spPr bwMode="auto">
          <a:xfrm>
            <a:off x="1667815" y="2109656"/>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53" name="Rounded Rectangle 52">
            <a:extLst>
              <a:ext uri="{FF2B5EF4-FFF2-40B4-BE49-F238E27FC236}">
                <a16:creationId xmlns:a16="http://schemas.microsoft.com/office/drawing/2014/main" id="{B6D72F03-3706-604B-AC73-6FB52E7E7E9A}"/>
              </a:ext>
            </a:extLst>
          </p:cNvPr>
          <p:cNvSpPr/>
          <p:nvPr/>
        </p:nvSpPr>
        <p:spPr bwMode="auto">
          <a:xfrm>
            <a:off x="2189669" y="2106940"/>
            <a:ext cx="510843" cy="2169458"/>
          </a:xfrm>
          <a:prstGeom prst="roundRect">
            <a:avLst/>
          </a:prstGeom>
          <a:solidFill>
            <a:schemeClr val="bg1">
              <a:lumMod val="85000"/>
            </a:schemeClr>
          </a:solidFill>
          <a:ln>
            <a:solidFill>
              <a:srgbClr val="FF5BD0"/>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rgbClr val="7030A0"/>
                </a:solidFill>
              </a:rPr>
              <a:t>Snapshot</a:t>
            </a:r>
            <a:endParaRPr lang="en-US" sz="900" dirty="0">
              <a:solidFill>
                <a:srgbClr val="7030A0"/>
              </a:solidFill>
            </a:endParaRPr>
          </a:p>
        </p:txBody>
      </p:sp>
      <p:sp>
        <p:nvSpPr>
          <p:cNvPr id="3" name="Cross 2">
            <a:extLst>
              <a:ext uri="{FF2B5EF4-FFF2-40B4-BE49-F238E27FC236}">
                <a16:creationId xmlns:a16="http://schemas.microsoft.com/office/drawing/2014/main" id="{8DE22734-9B60-DC49-9876-EB63AF7A22F3}"/>
              </a:ext>
            </a:extLst>
          </p:cNvPr>
          <p:cNvSpPr/>
          <p:nvPr/>
        </p:nvSpPr>
        <p:spPr>
          <a:xfrm rot="2758511">
            <a:off x="7916222" y="773803"/>
            <a:ext cx="914400" cy="914400"/>
          </a:xfrm>
          <a:prstGeom prst="plus">
            <a:avLst>
              <a:gd name="adj" fmla="val 442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B4D8FB8-E7CE-D540-AAD0-35BD0C1B1CDE}"/>
              </a:ext>
            </a:extLst>
          </p:cNvPr>
          <p:cNvSpPr/>
          <p:nvPr/>
        </p:nvSpPr>
        <p:spPr>
          <a:xfrm>
            <a:off x="7593360" y="2271944"/>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a:p>
            <a:pPr algn="ctr"/>
            <a:r>
              <a:rPr lang="en-US" sz="1200" dirty="0">
                <a:solidFill>
                  <a:schemeClr val="accent5">
                    <a:lumMod val="50000"/>
                  </a:schemeClr>
                </a:solidFill>
              </a:rPr>
              <a:t>Pod</a:t>
            </a:r>
          </a:p>
        </p:txBody>
      </p:sp>
      <p:cxnSp>
        <p:nvCxnSpPr>
          <p:cNvPr id="55" name="Elbow Connector 54">
            <a:extLst>
              <a:ext uri="{FF2B5EF4-FFF2-40B4-BE49-F238E27FC236}">
                <a16:creationId xmlns:a16="http://schemas.microsoft.com/office/drawing/2014/main" id="{BEEC7681-61D2-B742-B068-338C2C5FF416}"/>
              </a:ext>
            </a:extLst>
          </p:cNvPr>
          <p:cNvCxnSpPr>
            <a:cxnSpLocks/>
            <a:stCxn id="16" idx="0"/>
            <a:endCxn id="54" idx="1"/>
          </p:cNvCxnSpPr>
          <p:nvPr/>
        </p:nvCxnSpPr>
        <p:spPr>
          <a:xfrm rot="16200000" flipH="1">
            <a:off x="5559731" y="554823"/>
            <a:ext cx="490709" cy="3576547"/>
          </a:xfrm>
          <a:prstGeom prst="bentConnector4">
            <a:avLst>
              <a:gd name="adj1" fmla="val -46586"/>
              <a:gd name="adj2" fmla="val 53571"/>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11</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287278" y="1991854"/>
            <a:ext cx="4051554" cy="2427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1287279" y="1638955"/>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2521182" y="5100107"/>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stCxn id="23" idx="2"/>
            <a:endCxn id="7" idx="2"/>
          </p:cNvCxnSpPr>
          <p:nvPr/>
        </p:nvCxnSpPr>
        <p:spPr>
          <a:xfrm rot="16200000" flipH="1">
            <a:off x="1501838" y="4390951"/>
            <a:ext cx="1786745" cy="251944"/>
          </a:xfrm>
          <a:prstGeom prst="bentConnector2">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21" idx="0"/>
          </p:cNvCxnSpPr>
          <p:nvPr/>
        </p:nvCxnSpPr>
        <p:spPr>
          <a:xfrm rot="16200000" flipH="1">
            <a:off x="2266455" y="3626334"/>
            <a:ext cx="961183" cy="955616"/>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8" y="4584734"/>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501896" y="2487800"/>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sp>
        <p:nvSpPr>
          <p:cNvPr id="29" name="Rectangle 28">
            <a:extLst>
              <a:ext uri="{FF2B5EF4-FFF2-40B4-BE49-F238E27FC236}">
                <a16:creationId xmlns:a16="http://schemas.microsoft.com/office/drawing/2014/main" id="{702A55A4-0E03-D84F-A039-3816CD8BFE81}"/>
              </a:ext>
            </a:extLst>
          </p:cNvPr>
          <p:cNvSpPr/>
          <p:nvPr/>
        </p:nvSpPr>
        <p:spPr>
          <a:xfrm>
            <a:off x="3444802" y="2497965"/>
            <a:ext cx="1534683" cy="113575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21" idx="3"/>
            <a:endCxn id="29" idx="2"/>
          </p:cNvCxnSpPr>
          <p:nvPr/>
        </p:nvCxnSpPr>
        <p:spPr>
          <a:xfrm flipV="1">
            <a:off x="3501329" y="3633716"/>
            <a:ext cx="710815" cy="114441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60F95CCF-425B-4040-8307-93512CB037F9}"/>
              </a:ext>
            </a:extLst>
          </p:cNvPr>
          <p:cNvSpPr/>
          <p:nvPr/>
        </p:nvSpPr>
        <p:spPr>
          <a:xfrm>
            <a:off x="5598095" y="291939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4979485" y="3065841"/>
            <a:ext cx="618610" cy="13988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2542715" y="1717458"/>
            <a:ext cx="496865" cy="104381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3509085" y="1794906"/>
            <a:ext cx="507030" cy="89908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2718538" y="4114557"/>
            <a:ext cx="889987" cy="369332"/>
          </a:xfrm>
          <a:prstGeom prst="rect">
            <a:avLst/>
          </a:prstGeom>
          <a:noFill/>
        </p:spPr>
        <p:txBody>
          <a:bodyPr wrap="none" rtlCol="0">
            <a:spAutoFit/>
          </a:bodyPr>
          <a:lstStyle/>
          <a:p>
            <a:r>
              <a:rPr lang="en-US" dirty="0">
                <a:solidFill>
                  <a:schemeClr val="accent1">
                    <a:lumMod val="25000"/>
                  </a:schemeClr>
                </a:solidFill>
              </a:rPr>
              <a:t>Events</a:t>
            </a:r>
          </a:p>
        </p:txBody>
      </p:sp>
      <p:pic>
        <p:nvPicPr>
          <p:cNvPr id="18" name="Picture 17">
            <a:extLst>
              <a:ext uri="{FF2B5EF4-FFF2-40B4-BE49-F238E27FC236}">
                <a16:creationId xmlns:a16="http://schemas.microsoft.com/office/drawing/2014/main" id="{549BE260-9323-894B-AD18-22DBBDA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269" y="4721551"/>
            <a:ext cx="552951" cy="386793"/>
          </a:xfrm>
          <a:prstGeom prst="rect">
            <a:avLst/>
          </a:prstGeom>
        </p:spPr>
      </p:pic>
      <p:pic>
        <p:nvPicPr>
          <p:cNvPr id="19" name="Picture 18">
            <a:extLst>
              <a:ext uri="{FF2B5EF4-FFF2-40B4-BE49-F238E27FC236}">
                <a16:creationId xmlns:a16="http://schemas.microsoft.com/office/drawing/2014/main" id="{A4806128-D0FB-E84D-82BF-1214F64E5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744" y="5025648"/>
            <a:ext cx="552951" cy="386793"/>
          </a:xfrm>
          <a:prstGeom prst="rect">
            <a:avLst/>
          </a:prstGeom>
        </p:spPr>
      </p:pic>
      <p:cxnSp>
        <p:nvCxnSpPr>
          <p:cNvPr id="22" name="Elbow Connector 21">
            <a:extLst>
              <a:ext uri="{FF2B5EF4-FFF2-40B4-BE49-F238E27FC236}">
                <a16:creationId xmlns:a16="http://schemas.microsoft.com/office/drawing/2014/main" id="{3088BA32-2E52-A74D-B485-A76C85A234D6}"/>
              </a:ext>
            </a:extLst>
          </p:cNvPr>
          <p:cNvCxnSpPr>
            <a:cxnSpLocks/>
            <a:stCxn id="18" idx="1"/>
          </p:cNvCxnSpPr>
          <p:nvPr/>
        </p:nvCxnSpPr>
        <p:spPr>
          <a:xfrm rot="10800000">
            <a:off x="4206815" y="3633716"/>
            <a:ext cx="620454" cy="1281232"/>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4FF4F76-7722-A942-AF41-1A0675063B33}"/>
              </a:ext>
            </a:extLst>
          </p:cNvPr>
          <p:cNvSpPr txBox="1"/>
          <p:nvPr/>
        </p:nvSpPr>
        <p:spPr>
          <a:xfrm>
            <a:off x="5598095" y="4840982"/>
            <a:ext cx="2172390" cy="369332"/>
          </a:xfrm>
          <a:prstGeom prst="rect">
            <a:avLst/>
          </a:prstGeom>
          <a:noFill/>
        </p:spPr>
        <p:txBody>
          <a:bodyPr wrap="none" rtlCol="0">
            <a:spAutoFit/>
          </a:bodyPr>
          <a:lstStyle/>
          <a:p>
            <a:r>
              <a:rPr lang="en-US" dirty="0">
                <a:solidFill>
                  <a:schemeClr val="accent1">
                    <a:lumMod val="25000"/>
                  </a:schemeClr>
                </a:solidFill>
              </a:rPr>
              <a:t>Other subscriptions</a:t>
            </a:r>
          </a:p>
        </p:txBody>
      </p:sp>
    </p:spTree>
    <p:extLst>
      <p:ext uri="{BB962C8B-B14F-4D97-AF65-F5344CB8AC3E}">
        <p14:creationId xmlns:p14="http://schemas.microsoft.com/office/powerpoint/2010/main" val="1394857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an 62">
            <a:extLst>
              <a:ext uri="{FF2B5EF4-FFF2-40B4-BE49-F238E27FC236}">
                <a16:creationId xmlns:a16="http://schemas.microsoft.com/office/drawing/2014/main" id="{F15100D8-BF6D-DE4B-A477-932222EAA7CB}"/>
              </a:ext>
            </a:extLst>
          </p:cNvPr>
          <p:cNvSpPr/>
          <p:nvPr/>
        </p:nvSpPr>
        <p:spPr>
          <a:xfrm>
            <a:off x="8875384" y="3209706"/>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62" name="Rectangle 61">
            <a:extLst>
              <a:ext uri="{FF2B5EF4-FFF2-40B4-BE49-F238E27FC236}">
                <a16:creationId xmlns:a16="http://schemas.microsoft.com/office/drawing/2014/main" id="{0009B9D9-576F-3248-92BB-7F246EEE4172}"/>
              </a:ext>
            </a:extLst>
          </p:cNvPr>
          <p:cNvSpPr/>
          <p:nvPr/>
        </p:nvSpPr>
        <p:spPr>
          <a:xfrm>
            <a:off x="6690308" y="1885846"/>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51" name="Can 50">
            <a:extLst>
              <a:ext uri="{FF2B5EF4-FFF2-40B4-BE49-F238E27FC236}">
                <a16:creationId xmlns:a16="http://schemas.microsoft.com/office/drawing/2014/main" id="{F4C756E9-20D0-B443-818F-2CC193583C39}"/>
              </a:ext>
            </a:extLst>
          </p:cNvPr>
          <p:cNvSpPr/>
          <p:nvPr/>
        </p:nvSpPr>
        <p:spPr>
          <a:xfrm>
            <a:off x="8791721" y="3379352"/>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48" name="Rectangle 47">
            <a:extLst>
              <a:ext uri="{FF2B5EF4-FFF2-40B4-BE49-F238E27FC236}">
                <a16:creationId xmlns:a16="http://schemas.microsoft.com/office/drawing/2014/main" id="{41B41FD9-3888-7D48-AC06-11F51A5406E4}"/>
              </a:ext>
            </a:extLst>
          </p:cNvPr>
          <p:cNvSpPr/>
          <p:nvPr/>
        </p:nvSpPr>
        <p:spPr>
          <a:xfrm>
            <a:off x="6587357" y="2052229"/>
            <a:ext cx="2100545"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7030A0"/>
                </a:solidFill>
              </a:rPr>
              <a:t>Order Query MS</a:t>
            </a:r>
          </a:p>
        </p:txBody>
      </p:sp>
      <p:sp>
        <p:nvSpPr>
          <p:cNvPr id="22" name="Rectangle 21">
            <a:extLst>
              <a:ext uri="{FF2B5EF4-FFF2-40B4-BE49-F238E27FC236}">
                <a16:creationId xmlns:a16="http://schemas.microsoft.com/office/drawing/2014/main" id="{50C954D5-D4BF-434C-9B66-9E8E1C1944EC}"/>
              </a:ext>
            </a:extLst>
          </p:cNvPr>
          <p:cNvSpPr/>
          <p:nvPr/>
        </p:nvSpPr>
        <p:spPr>
          <a:xfrm>
            <a:off x="6483538" y="2206984"/>
            <a:ext cx="2067248" cy="226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Query MS</a:t>
            </a:r>
          </a:p>
        </p:txBody>
      </p:sp>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12</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2356799" cy="2266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6" name="Rectangle 5">
            <a:extLst>
              <a:ext uri="{FF2B5EF4-FFF2-40B4-BE49-F238E27FC236}">
                <a16:creationId xmlns:a16="http://schemas.microsoft.com/office/drawing/2014/main" id="{652F3A6E-0E89-C54F-A3BA-C1973DE3623C}"/>
              </a:ext>
            </a:extLst>
          </p:cNvPr>
          <p:cNvSpPr/>
          <p:nvPr/>
        </p:nvSpPr>
        <p:spPr>
          <a:xfrm>
            <a:off x="2958843" y="1248069"/>
            <a:ext cx="4051553" cy="351980"/>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Q APIs</a:t>
            </a:r>
          </a:p>
        </p:txBody>
      </p:sp>
      <p:sp>
        <p:nvSpPr>
          <p:cNvPr id="7" name="Can 6">
            <a:extLst>
              <a:ext uri="{FF2B5EF4-FFF2-40B4-BE49-F238E27FC236}">
                <a16:creationId xmlns:a16="http://schemas.microsoft.com/office/drawing/2014/main" id="{E6D4EA1D-6A39-714A-9E5C-421D88572842}"/>
              </a:ext>
            </a:extLst>
          </p:cNvPr>
          <p:cNvSpPr/>
          <p:nvPr/>
        </p:nvSpPr>
        <p:spPr>
          <a:xfrm>
            <a:off x="4137972" y="3340184"/>
            <a:ext cx="791874"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Data</a:t>
            </a:r>
          </a:p>
        </p:txBody>
      </p:sp>
      <p:cxnSp>
        <p:nvCxnSpPr>
          <p:cNvPr id="17" name="Elbow Connector 16">
            <a:extLst>
              <a:ext uri="{FF2B5EF4-FFF2-40B4-BE49-F238E27FC236}">
                <a16:creationId xmlns:a16="http://schemas.microsoft.com/office/drawing/2014/main" id="{D60615A1-C07C-574B-8914-B23B50FE973A}"/>
              </a:ext>
            </a:extLst>
          </p:cNvPr>
          <p:cNvCxnSpPr>
            <a:cxnSpLocks/>
            <a:endCxn id="7" idx="2"/>
          </p:cNvCxnSpPr>
          <p:nvPr/>
        </p:nvCxnSpPr>
        <p:spPr>
          <a:xfrm>
            <a:off x="3285990" y="3081198"/>
            <a:ext cx="851982" cy="569175"/>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040860" y="4264299"/>
            <a:ext cx="2011783" cy="83785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Write Model</a:t>
            </a:r>
          </a:p>
        </p:txBody>
      </p:sp>
      <p:cxnSp>
        <p:nvCxnSpPr>
          <p:cNvPr id="35" name="Elbow Connector 34">
            <a:extLst>
              <a:ext uri="{FF2B5EF4-FFF2-40B4-BE49-F238E27FC236}">
                <a16:creationId xmlns:a16="http://schemas.microsoft.com/office/drawing/2014/main" id="{39D41698-DC50-1847-ADC3-CF8FA3D5C347}"/>
              </a:ext>
            </a:extLst>
          </p:cNvPr>
          <p:cNvCxnSpPr>
            <a:cxnSpLocks/>
            <a:stCxn id="41" idx="3"/>
            <a:endCxn id="29" idx="2"/>
          </p:cNvCxnSpPr>
          <p:nvPr/>
        </p:nvCxnSpPr>
        <p:spPr>
          <a:xfrm flipV="1">
            <a:off x="5419798" y="3726477"/>
            <a:ext cx="2026920" cy="196264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8FF0482E-D12A-0147-BA60-8B519B01DE5D}"/>
              </a:ext>
            </a:extLst>
          </p:cNvPr>
          <p:cNvCxnSpPr>
            <a:cxnSpLocks/>
            <a:stCxn id="29" idx="3"/>
            <a:endCxn id="39" idx="2"/>
          </p:cNvCxnSpPr>
          <p:nvPr/>
        </p:nvCxnSpPr>
        <p:spPr>
          <a:xfrm>
            <a:off x="8214059" y="3251096"/>
            <a:ext cx="502408" cy="54706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E125718-05B2-5F4D-81F6-7012330781DA}"/>
              </a:ext>
            </a:extLst>
          </p:cNvPr>
          <p:cNvCxnSpPr>
            <a:cxnSpLocks/>
            <a:stCxn id="6" idx="2"/>
            <a:endCxn id="23" idx="0"/>
          </p:cNvCxnSpPr>
          <p:nvPr/>
        </p:nvCxnSpPr>
        <p:spPr>
          <a:xfrm rot="5400000">
            <a:off x="3215578" y="1012293"/>
            <a:ext cx="1181287" cy="2356798"/>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0BCCCFF-2BCB-7E49-9076-A9C02AB9A13B}"/>
              </a:ext>
            </a:extLst>
          </p:cNvPr>
          <p:cNvCxnSpPr>
            <a:cxnSpLocks/>
            <a:stCxn id="6" idx="2"/>
            <a:endCxn id="29" idx="0"/>
          </p:cNvCxnSpPr>
          <p:nvPr/>
        </p:nvCxnSpPr>
        <p:spPr>
          <a:xfrm rot="16200000" flipH="1">
            <a:off x="5627837" y="956832"/>
            <a:ext cx="1175665" cy="2462098"/>
          </a:xfrm>
          <a:prstGeom prst="bentConnector3">
            <a:avLst>
              <a:gd name="adj1" fmla="val 50000"/>
            </a:avLst>
          </a:prstGeom>
          <a:ln cap="rnd">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9" name="Can 38">
            <a:extLst>
              <a:ext uri="{FF2B5EF4-FFF2-40B4-BE49-F238E27FC236}">
                <a16:creationId xmlns:a16="http://schemas.microsoft.com/office/drawing/2014/main" id="{60F95CCF-425B-4040-8307-93512CB037F9}"/>
              </a:ext>
            </a:extLst>
          </p:cNvPr>
          <p:cNvSpPr/>
          <p:nvPr/>
        </p:nvSpPr>
        <p:spPr>
          <a:xfrm>
            <a:off x="8716467" y="3511828"/>
            <a:ext cx="105371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Projection</a:t>
            </a:r>
          </a:p>
        </p:txBody>
      </p:sp>
      <p:sp>
        <p:nvSpPr>
          <p:cNvPr id="29" name="Rectangle 28">
            <a:extLst>
              <a:ext uri="{FF2B5EF4-FFF2-40B4-BE49-F238E27FC236}">
                <a16:creationId xmlns:a16="http://schemas.microsoft.com/office/drawing/2014/main" id="{702A55A4-0E03-D84F-A039-3816CD8BFE81}"/>
              </a:ext>
            </a:extLst>
          </p:cNvPr>
          <p:cNvSpPr/>
          <p:nvPr/>
        </p:nvSpPr>
        <p:spPr>
          <a:xfrm>
            <a:off x="6679376" y="2775714"/>
            <a:ext cx="1534683" cy="95076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accent1">
                    <a:lumMod val="25000"/>
                  </a:schemeClr>
                </a:solidFill>
              </a:rPr>
              <a:t>Read Model</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3465681"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370951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3955080"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41989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444447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4693517"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493387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5174237"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2958843" y="5031722"/>
            <a:ext cx="6605335"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977815" y="5802742"/>
            <a:ext cx="959343" cy="504270"/>
          </a:xfrm>
          <a:prstGeom prst="rect">
            <a:avLst/>
          </a:prstGeom>
        </p:spPr>
      </p:pic>
      <p:pic>
        <p:nvPicPr>
          <p:cNvPr id="45" name="Picture 44">
            <a:extLst>
              <a:ext uri="{FF2B5EF4-FFF2-40B4-BE49-F238E27FC236}">
                <a16:creationId xmlns:a16="http://schemas.microsoft.com/office/drawing/2014/main" id="{79F9832B-C7BE-9A4A-A71D-86F1484206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16" y="5253922"/>
            <a:ext cx="552951" cy="386793"/>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3390292" y="5007855"/>
            <a:ext cx="838691" cy="369332"/>
          </a:xfrm>
          <a:prstGeom prst="rect">
            <a:avLst/>
          </a:prstGeom>
          <a:noFill/>
        </p:spPr>
        <p:txBody>
          <a:bodyPr wrap="none" rtlCol="0">
            <a:spAutoFit/>
          </a:bodyPr>
          <a:lstStyle/>
          <a:p>
            <a:r>
              <a:rPr lang="en-US" dirty="0">
                <a:solidFill>
                  <a:schemeClr val="accent1">
                    <a:lumMod val="25000"/>
                  </a:schemeClr>
                </a:solidFill>
              </a:rPr>
              <a:t>orders</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0">
            <a:extLst>
              <a:ext uri="{FF2B5EF4-FFF2-40B4-BE49-F238E27FC236}">
                <a16:creationId xmlns:a16="http://schemas.microsoft.com/office/drawing/2014/main" id="{72A9541C-72CA-424A-8FF8-FC9145C1D3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46422" y="4090227"/>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8F55527-E78E-CE43-9EAE-3F819267C921}"/>
              </a:ext>
            </a:extLst>
          </p:cNvPr>
          <p:cNvSpPr txBox="1"/>
          <p:nvPr/>
        </p:nvSpPr>
        <p:spPr>
          <a:xfrm>
            <a:off x="1295542" y="960045"/>
            <a:ext cx="1382110" cy="338554"/>
          </a:xfrm>
          <a:prstGeom prst="rect">
            <a:avLst/>
          </a:prstGeom>
          <a:noFill/>
        </p:spPr>
        <p:txBody>
          <a:bodyPr wrap="none" rtlCol="0">
            <a:spAutoFit/>
          </a:bodyPr>
          <a:lstStyle/>
          <a:p>
            <a:r>
              <a:rPr lang="en-US" sz="1600" dirty="0">
                <a:solidFill>
                  <a:schemeClr val="accent1">
                    <a:lumMod val="25000"/>
                  </a:schemeClr>
                </a:solidFill>
              </a:rPr>
              <a:t>API Gateway</a:t>
            </a:r>
          </a:p>
        </p:txBody>
      </p:sp>
      <p:sp>
        <p:nvSpPr>
          <p:cNvPr id="53" name="AutoShape 4">
            <a:extLst>
              <a:ext uri="{FF2B5EF4-FFF2-40B4-BE49-F238E27FC236}">
                <a16:creationId xmlns:a16="http://schemas.microsoft.com/office/drawing/2014/main" id="{602E962B-9A6A-2443-9F1E-0A3F0404E566}"/>
              </a:ext>
            </a:extLst>
          </p:cNvPr>
          <p:cNvSpPr>
            <a:spLocks noChangeArrowheads="1"/>
          </p:cNvSpPr>
          <p:nvPr/>
        </p:nvSpPr>
        <p:spPr bwMode="auto">
          <a:xfrm>
            <a:off x="1103698" y="1001579"/>
            <a:ext cx="9177648" cy="757588"/>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5" name="Rectangle 54">
            <a:extLst>
              <a:ext uri="{FF2B5EF4-FFF2-40B4-BE49-F238E27FC236}">
                <a16:creationId xmlns:a16="http://schemas.microsoft.com/office/drawing/2014/main" id="{63308D4B-13E5-6641-88B9-E684A530E59D}"/>
              </a:ext>
            </a:extLst>
          </p:cNvPr>
          <p:cNvSpPr/>
          <p:nvPr/>
        </p:nvSpPr>
        <p:spPr>
          <a:xfrm>
            <a:off x="6679356" y="2505081"/>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RQ APIs</a:t>
            </a:r>
          </a:p>
        </p:txBody>
      </p:sp>
      <p:sp>
        <p:nvSpPr>
          <p:cNvPr id="56" name="Rounded Rectangle 55">
            <a:extLst>
              <a:ext uri="{FF2B5EF4-FFF2-40B4-BE49-F238E27FC236}">
                <a16:creationId xmlns:a16="http://schemas.microsoft.com/office/drawing/2014/main" id="{F7F3A46C-DD8D-3946-B1B4-CFB940B4B5E4}"/>
              </a:ext>
            </a:extLst>
          </p:cNvPr>
          <p:cNvSpPr/>
          <p:nvPr/>
        </p:nvSpPr>
        <p:spPr bwMode="auto">
          <a:xfrm>
            <a:off x="8263485"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57" name="Rounded Rectangle 56">
            <a:extLst>
              <a:ext uri="{FF2B5EF4-FFF2-40B4-BE49-F238E27FC236}">
                <a16:creationId xmlns:a16="http://schemas.microsoft.com/office/drawing/2014/main" id="{F7630F93-C35F-094D-9FD8-0D59B21CF7BF}"/>
              </a:ext>
            </a:extLst>
          </p:cNvPr>
          <p:cNvSpPr/>
          <p:nvPr/>
        </p:nvSpPr>
        <p:spPr bwMode="auto">
          <a:xfrm>
            <a:off x="8507322"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58" name="Rounded Rectangle 57">
            <a:extLst>
              <a:ext uri="{FF2B5EF4-FFF2-40B4-BE49-F238E27FC236}">
                <a16:creationId xmlns:a16="http://schemas.microsoft.com/office/drawing/2014/main" id="{935D0B7B-38D6-344E-ACB3-9FBE831581BA}"/>
              </a:ext>
            </a:extLst>
          </p:cNvPr>
          <p:cNvSpPr/>
          <p:nvPr/>
        </p:nvSpPr>
        <p:spPr bwMode="auto">
          <a:xfrm>
            <a:off x="8752884"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59" name="Rounded Rectangle 58">
            <a:extLst>
              <a:ext uri="{FF2B5EF4-FFF2-40B4-BE49-F238E27FC236}">
                <a16:creationId xmlns:a16="http://schemas.microsoft.com/office/drawing/2014/main" id="{659C21D5-F000-3F42-8DC9-C4C43A157B7B}"/>
              </a:ext>
            </a:extLst>
          </p:cNvPr>
          <p:cNvSpPr/>
          <p:nvPr/>
        </p:nvSpPr>
        <p:spPr bwMode="auto">
          <a:xfrm>
            <a:off x="8996721" y="526573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pic>
        <p:nvPicPr>
          <p:cNvPr id="60" name="Picture 59">
            <a:extLst>
              <a:ext uri="{FF2B5EF4-FFF2-40B4-BE49-F238E27FC236}">
                <a16:creationId xmlns:a16="http://schemas.microsoft.com/office/drawing/2014/main" id="{19242E3F-2B4E-B242-9FA3-66D22177E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037" y="5186558"/>
            <a:ext cx="552951" cy="386793"/>
          </a:xfrm>
          <a:prstGeom prst="rect">
            <a:avLst/>
          </a:prstGeom>
        </p:spPr>
      </p:pic>
      <p:cxnSp>
        <p:nvCxnSpPr>
          <p:cNvPr id="61" name="Elbow Connector 60">
            <a:extLst>
              <a:ext uri="{FF2B5EF4-FFF2-40B4-BE49-F238E27FC236}">
                <a16:creationId xmlns:a16="http://schemas.microsoft.com/office/drawing/2014/main" id="{9B4EACC3-743E-AF43-AA91-0825DD5BF00D}"/>
              </a:ext>
            </a:extLst>
          </p:cNvPr>
          <p:cNvCxnSpPr>
            <a:cxnSpLocks/>
            <a:stCxn id="56" idx="1"/>
          </p:cNvCxnSpPr>
          <p:nvPr/>
        </p:nvCxnSpPr>
        <p:spPr>
          <a:xfrm rot="10800000">
            <a:off x="7634201" y="3726477"/>
            <a:ext cx="629285" cy="1905018"/>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D12A0F5-0AB1-054A-A5E8-6B9A5A265218}"/>
              </a:ext>
            </a:extLst>
          </p:cNvPr>
          <p:cNvSpPr txBox="1"/>
          <p:nvPr/>
        </p:nvSpPr>
        <p:spPr>
          <a:xfrm>
            <a:off x="8507321" y="4958137"/>
            <a:ext cx="1043876" cy="369332"/>
          </a:xfrm>
          <a:prstGeom prst="rect">
            <a:avLst/>
          </a:prstGeom>
          <a:noFill/>
        </p:spPr>
        <p:txBody>
          <a:bodyPr wrap="none" rtlCol="0">
            <a:spAutoFit/>
          </a:bodyPr>
          <a:lstStyle/>
          <a:p>
            <a:r>
              <a:rPr lang="en-US" dirty="0">
                <a:solidFill>
                  <a:schemeClr val="accent1">
                    <a:lumMod val="25000"/>
                  </a:schemeClr>
                </a:solidFill>
              </a:rPr>
              <a:t>voyages</a:t>
            </a:r>
          </a:p>
        </p:txBody>
      </p:sp>
      <p:grpSp>
        <p:nvGrpSpPr>
          <p:cNvPr id="65" name="Group 64">
            <a:extLst>
              <a:ext uri="{FF2B5EF4-FFF2-40B4-BE49-F238E27FC236}">
                <a16:creationId xmlns:a16="http://schemas.microsoft.com/office/drawing/2014/main" id="{B4335CC3-C17F-6343-A9D0-25E6E144B542}"/>
              </a:ext>
            </a:extLst>
          </p:cNvPr>
          <p:cNvGrpSpPr/>
          <p:nvPr/>
        </p:nvGrpSpPr>
        <p:grpSpPr>
          <a:xfrm>
            <a:off x="4511958" y="960045"/>
            <a:ext cx="835775" cy="355209"/>
            <a:chOff x="2605549" y="2273123"/>
            <a:chExt cx="835775" cy="355209"/>
          </a:xfrm>
        </p:grpSpPr>
        <p:grpSp>
          <p:nvGrpSpPr>
            <p:cNvPr id="66" name="Group 65">
              <a:extLst>
                <a:ext uri="{FF2B5EF4-FFF2-40B4-BE49-F238E27FC236}">
                  <a16:creationId xmlns:a16="http://schemas.microsoft.com/office/drawing/2014/main" id="{1386D3C7-F8B6-6042-969D-DEC80FCF3F91}"/>
                </a:ext>
              </a:extLst>
            </p:cNvPr>
            <p:cNvGrpSpPr/>
            <p:nvPr/>
          </p:nvGrpSpPr>
          <p:grpSpPr>
            <a:xfrm>
              <a:off x="2605549" y="2273123"/>
              <a:ext cx="253071" cy="355209"/>
              <a:chOff x="2605549" y="2282084"/>
              <a:chExt cx="253071" cy="355209"/>
            </a:xfrm>
          </p:grpSpPr>
          <p:sp>
            <p:nvSpPr>
              <p:cNvPr id="73" name="Oval 72">
                <a:extLst>
                  <a:ext uri="{FF2B5EF4-FFF2-40B4-BE49-F238E27FC236}">
                    <a16:creationId xmlns:a16="http://schemas.microsoft.com/office/drawing/2014/main" id="{D037B700-3852-344B-93A7-E23C1CC0BF5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5B99F3A1-1908-034E-9991-1D626A28ECD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7" name="Group 66">
              <a:extLst>
                <a:ext uri="{FF2B5EF4-FFF2-40B4-BE49-F238E27FC236}">
                  <a16:creationId xmlns:a16="http://schemas.microsoft.com/office/drawing/2014/main" id="{DB4C4A86-5493-724F-970D-0B849B2E5E46}"/>
                </a:ext>
              </a:extLst>
            </p:cNvPr>
            <p:cNvGrpSpPr/>
            <p:nvPr/>
          </p:nvGrpSpPr>
          <p:grpSpPr>
            <a:xfrm>
              <a:off x="2901383" y="2273123"/>
              <a:ext cx="253071" cy="355209"/>
              <a:chOff x="2605549" y="2282084"/>
              <a:chExt cx="253071" cy="355209"/>
            </a:xfrm>
          </p:grpSpPr>
          <p:sp>
            <p:nvSpPr>
              <p:cNvPr id="71" name="Oval 70">
                <a:extLst>
                  <a:ext uri="{FF2B5EF4-FFF2-40B4-BE49-F238E27FC236}">
                    <a16:creationId xmlns:a16="http://schemas.microsoft.com/office/drawing/2014/main" id="{BF33C8AF-89EA-6647-895E-411EC11C735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8942C1F6-DD87-E245-8210-08B490E588F5}"/>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F31AEE96-19B4-1940-9E9B-C3FDA5993FA0}"/>
                </a:ext>
              </a:extLst>
            </p:cNvPr>
            <p:cNvGrpSpPr/>
            <p:nvPr/>
          </p:nvGrpSpPr>
          <p:grpSpPr>
            <a:xfrm>
              <a:off x="3188253" y="2273123"/>
              <a:ext cx="253071" cy="355209"/>
              <a:chOff x="2605549" y="2282084"/>
              <a:chExt cx="253071" cy="355209"/>
            </a:xfrm>
          </p:grpSpPr>
          <p:sp>
            <p:nvSpPr>
              <p:cNvPr id="69" name="Oval 68">
                <a:extLst>
                  <a:ext uri="{FF2B5EF4-FFF2-40B4-BE49-F238E27FC236}">
                    <a16:creationId xmlns:a16="http://schemas.microsoft.com/office/drawing/2014/main" id="{201CE522-19EC-CB4B-81A4-9B61FE72ACA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CED546A-45F6-924C-8833-A7CB1762A25D}"/>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620940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13</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853750"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47" idx="2"/>
            <a:endCxn id="9" idx="1"/>
          </p:cNvCxnSpPr>
          <p:nvPr/>
        </p:nvCxnSpPr>
        <p:spPr>
          <a:xfrm rot="5400000">
            <a:off x="3511137" y="3945116"/>
            <a:ext cx="1557116" cy="749333"/>
          </a:xfrm>
          <a:prstGeom prst="bentConnector4">
            <a:avLst>
              <a:gd name="adj1" fmla="val 43708"/>
              <a:gd name="adj2" fmla="val 130507"/>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cxnSp>
        <p:nvCxnSpPr>
          <p:cNvPr id="87" name="Elbow Connector 86">
            <a:extLst>
              <a:ext uri="{FF2B5EF4-FFF2-40B4-BE49-F238E27FC236}">
                <a16:creationId xmlns:a16="http://schemas.microsoft.com/office/drawing/2014/main" id="{9955A1A1-36CF-DC43-B10B-22251251F632}"/>
              </a:ext>
            </a:extLst>
          </p:cNvPr>
          <p:cNvCxnSpPr>
            <a:cxnSpLocks/>
            <a:stCxn id="67" idx="0"/>
            <a:endCxn id="53" idx="3"/>
          </p:cNvCxnSpPr>
          <p:nvPr/>
        </p:nvCxnSpPr>
        <p:spPr>
          <a:xfrm rot="16200000" flipH="1" flipV="1">
            <a:off x="3297388" y="1733674"/>
            <a:ext cx="737659" cy="1990194"/>
          </a:xfrm>
          <a:prstGeom prst="bentConnector4">
            <a:avLst>
              <a:gd name="adj1" fmla="val -30990"/>
              <a:gd name="adj2" fmla="val 63587"/>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Queries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3969972"/>
            <a:ext cx="552951" cy="386793"/>
          </a:xfrm>
          <a:prstGeom prst="rect">
            <a:avLst/>
          </a:prstGeom>
        </p:spPr>
      </p:pic>
      <p:cxnSp>
        <p:nvCxnSpPr>
          <p:cNvPr id="35" name="Elbow Connector 34">
            <a:extLst>
              <a:ext uri="{FF2B5EF4-FFF2-40B4-BE49-F238E27FC236}">
                <a16:creationId xmlns:a16="http://schemas.microsoft.com/office/drawing/2014/main" id="{5C17E6E0-559C-5446-9B5E-0F8D8BB20420}"/>
              </a:ext>
            </a:extLst>
          </p:cNvPr>
          <p:cNvCxnSpPr>
            <a:cxnSpLocks/>
            <a:stCxn id="89" idx="0"/>
            <a:endCxn id="53" idx="3"/>
          </p:cNvCxnSpPr>
          <p:nvPr/>
        </p:nvCxnSpPr>
        <p:spPr>
          <a:xfrm rot="16200000" flipH="1" flipV="1">
            <a:off x="4059071" y="989393"/>
            <a:ext cx="720257" cy="3496158"/>
          </a:xfrm>
          <a:prstGeom prst="bentConnector4">
            <a:avLst>
              <a:gd name="adj1" fmla="val -113886"/>
              <a:gd name="adj2" fmla="val 7978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1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1626752" y="4839247"/>
            <a:ext cx="637953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7030A0"/>
                </a:solidFill>
              </a:rPr>
              <a:t>Event Backbone</a:t>
            </a:r>
          </a:p>
        </p:txBody>
      </p:sp>
      <p:sp>
        <p:nvSpPr>
          <p:cNvPr id="2" name="Title 1"/>
          <p:cNvSpPr>
            <a:spLocks noGrp="1"/>
          </p:cNvSpPr>
          <p:nvPr>
            <p:ph type="title"/>
          </p:nvPr>
        </p:nvSpPr>
        <p:spPr>
          <a:xfrm>
            <a:off x="133008" y="161945"/>
            <a:ext cx="10869879" cy="533590"/>
          </a:xfrm>
        </p:spPr>
        <p:txBody>
          <a:bodyPr/>
          <a:lstStyle/>
          <a:p>
            <a:pPr algn="l"/>
            <a:r>
              <a:rPr lang="en-US" dirty="0"/>
              <a:t>Orders Microservice: Event Sourcing &amp; CQRS</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14</a:t>
            </a:fld>
            <a:endParaRPr lang="en-US" altLang="en-US" dirty="0">
              <a:solidFill>
                <a:srgbClr val="FFFFFF"/>
              </a:solidFill>
              <a:latin typeface="Arial"/>
              <a:ea typeface="ＭＳ Ｐゴシック" charset="0"/>
              <a:cs typeface="Arial"/>
              <a:sym typeface="Helvetica" charset="0"/>
            </a:endParaRPr>
          </a:p>
        </p:txBody>
      </p:sp>
      <p:cxnSp>
        <p:nvCxnSpPr>
          <p:cNvPr id="52" name="Elbow Connector 51"/>
          <p:cNvCxnSpPr>
            <a:stCxn id="31" idx="2"/>
            <a:endCxn id="62" idx="0"/>
          </p:cNvCxnSpPr>
          <p:nvPr/>
        </p:nvCxnSpPr>
        <p:spPr>
          <a:xfrm rot="16200000" flipH="1">
            <a:off x="1770372" y="2315036"/>
            <a:ext cx="691895" cy="1447"/>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15021" y="262558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53" name="Rectangle 52"/>
          <p:cNvSpPr/>
          <p:nvPr/>
        </p:nvSpPr>
        <p:spPr>
          <a:xfrm>
            <a:off x="1572441" y="2821463"/>
            <a:ext cx="1098680" cy="552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BFF</a:t>
            </a:r>
          </a:p>
        </p:txBody>
      </p:sp>
      <p:cxnSp>
        <p:nvCxnSpPr>
          <p:cNvPr id="60" name="Elbow Connector 59"/>
          <p:cNvCxnSpPr>
            <a:cxnSpLocks/>
            <a:stCxn id="34" idx="2"/>
            <a:endCxn id="89" idx="0"/>
          </p:cNvCxnSpPr>
          <p:nvPr/>
        </p:nvCxnSpPr>
        <p:spPr>
          <a:xfrm rot="5400000">
            <a:off x="7103684" y="849609"/>
            <a:ext cx="591330" cy="246414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258346" y="1417537"/>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sp>
        <p:nvSpPr>
          <p:cNvPr id="34" name="Rectangle 33"/>
          <p:cNvSpPr/>
          <p:nvPr/>
        </p:nvSpPr>
        <p:spPr>
          <a:xfrm>
            <a:off x="7774169" y="1233738"/>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Dashboard Web</a:t>
            </a:r>
          </a:p>
        </p:txBody>
      </p:sp>
      <p:sp>
        <p:nvSpPr>
          <p:cNvPr id="48" name="TextBox 47"/>
          <p:cNvSpPr txBox="1"/>
          <p:nvPr/>
        </p:nvSpPr>
        <p:spPr>
          <a:xfrm>
            <a:off x="6778060" y="2079910"/>
            <a:ext cx="1228221" cy="253916"/>
          </a:xfrm>
          <a:prstGeom prst="rect">
            <a:avLst/>
          </a:prstGeom>
          <a:noFill/>
        </p:spPr>
        <p:txBody>
          <a:bodyPr wrap="none" rtlCol="0">
            <a:spAutoFit/>
          </a:bodyPr>
          <a:lstStyle/>
          <a:p>
            <a:r>
              <a:rPr lang="en-US" sz="1050" dirty="0"/>
              <a:t>Complex Queries</a:t>
            </a:r>
          </a:p>
        </p:txBody>
      </p:sp>
      <p:sp>
        <p:nvSpPr>
          <p:cNvPr id="55" name="TextBox 54"/>
          <p:cNvSpPr txBox="1"/>
          <p:nvPr/>
        </p:nvSpPr>
        <p:spPr>
          <a:xfrm>
            <a:off x="710316" y="2192686"/>
            <a:ext cx="1194558" cy="415498"/>
          </a:xfrm>
          <a:prstGeom prst="rect">
            <a:avLst/>
          </a:prstGeom>
          <a:noFill/>
        </p:spPr>
        <p:txBody>
          <a:bodyPr wrap="none" rtlCol="0">
            <a:spAutoFit/>
          </a:bodyPr>
          <a:lstStyle/>
          <a:p>
            <a:r>
              <a:rPr lang="en-US" sz="1050" dirty="0">
                <a:solidFill>
                  <a:schemeClr val="accent1">
                    <a:lumMod val="25000"/>
                  </a:schemeClr>
                </a:solidFill>
              </a:rPr>
              <a:t>Add, read by ID, </a:t>
            </a:r>
          </a:p>
          <a:p>
            <a:r>
              <a:rPr lang="en-US" sz="1050" dirty="0">
                <a:solidFill>
                  <a:schemeClr val="accent1">
                    <a:lumMod val="25000"/>
                  </a:schemeClr>
                </a:solidFill>
              </a:rPr>
              <a:t>update Order</a:t>
            </a:r>
          </a:p>
        </p:txBody>
      </p:sp>
      <p:cxnSp>
        <p:nvCxnSpPr>
          <p:cNvPr id="56" name="Elbow Connector 55"/>
          <p:cNvCxnSpPr>
            <a:cxnSpLocks/>
            <a:stCxn id="9" idx="4"/>
            <a:endCxn id="88" idx="2"/>
          </p:cNvCxnSpPr>
          <p:nvPr/>
        </p:nvCxnSpPr>
        <p:spPr>
          <a:xfrm flipV="1">
            <a:off x="4996834" y="3558626"/>
            <a:ext cx="1173491" cy="1539714"/>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62965" y="266170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4120504" y="2359942"/>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9" name="Direct Access Storage 8"/>
          <p:cNvSpPr/>
          <p:nvPr/>
        </p:nvSpPr>
        <p:spPr>
          <a:xfrm>
            <a:off x="3915028" y="4902397"/>
            <a:ext cx="1081806" cy="391886"/>
          </a:xfrm>
          <a:prstGeom prst="flowChartMagneticDrum">
            <a:avLst/>
          </a:prstGeom>
          <a:pattFill prst="ltVert">
            <a:fgClr>
              <a:schemeClr val="tx2">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7030A0"/>
                </a:solidFill>
              </a:rPr>
              <a:t>OrderTopic</a:t>
            </a:r>
            <a:endParaRPr lang="en-US" sz="1000" dirty="0">
              <a:solidFill>
                <a:srgbClr val="7030A0"/>
              </a:solidFill>
            </a:endParaRPr>
          </a:p>
        </p:txBody>
      </p:sp>
      <p:cxnSp>
        <p:nvCxnSpPr>
          <p:cNvPr id="79" name="Elbow Connector 78"/>
          <p:cNvCxnSpPr>
            <a:cxnSpLocks/>
            <a:stCxn id="53" idx="2"/>
            <a:endCxn id="9" idx="1"/>
          </p:cNvCxnSpPr>
          <p:nvPr/>
        </p:nvCxnSpPr>
        <p:spPr>
          <a:xfrm rot="16200000" flipH="1">
            <a:off x="2156104" y="3339415"/>
            <a:ext cx="1724601" cy="179324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193">
            <a:extLst>
              <a:ext uri="{FF2B5EF4-FFF2-40B4-BE49-F238E27FC236}">
                <a16:creationId xmlns:a16="http://schemas.microsoft.com/office/drawing/2014/main" id="{0F334ACF-EE6A-7349-8484-22ECC1ED8538}"/>
              </a:ext>
            </a:extLst>
          </p:cNvPr>
          <p:cNvGrpSpPr/>
          <p:nvPr/>
        </p:nvGrpSpPr>
        <p:grpSpPr>
          <a:xfrm>
            <a:off x="250521" y="1323472"/>
            <a:ext cx="624029" cy="841268"/>
            <a:chOff x="8826" y="-1"/>
            <a:chExt cx="707232" cy="953436"/>
          </a:xfrm>
        </p:grpSpPr>
        <p:grpSp>
          <p:nvGrpSpPr>
            <p:cNvPr id="59" name="Group 191">
              <a:extLst>
                <a:ext uri="{FF2B5EF4-FFF2-40B4-BE49-F238E27FC236}">
                  <a16:creationId xmlns:a16="http://schemas.microsoft.com/office/drawing/2014/main" id="{632C9E7D-46E1-8743-9453-DEC57F28AECB}"/>
                </a:ext>
              </a:extLst>
            </p:cNvPr>
            <p:cNvGrpSpPr/>
            <p:nvPr/>
          </p:nvGrpSpPr>
          <p:grpSpPr>
            <a:xfrm>
              <a:off x="8826" y="-1"/>
              <a:ext cx="707232" cy="707233"/>
              <a:chOff x="8826" y="0"/>
              <a:chExt cx="707231" cy="707231"/>
            </a:xfrm>
          </p:grpSpPr>
          <p:sp>
            <p:nvSpPr>
              <p:cNvPr id="73" name="Shape 189">
                <a:extLst>
                  <a:ext uri="{FF2B5EF4-FFF2-40B4-BE49-F238E27FC236}">
                    <a16:creationId xmlns:a16="http://schemas.microsoft.com/office/drawing/2014/main" id="{8B214681-4A39-374D-A9A7-F7CD8977CBE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8" name="_-02.png">
                <a:extLst>
                  <a:ext uri="{FF2B5EF4-FFF2-40B4-BE49-F238E27FC236}">
                    <a16:creationId xmlns:a16="http://schemas.microsoft.com/office/drawing/2014/main" id="{DEA97E28-2954-EC45-9D98-E295A6E951B6}"/>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3" name="Shape 192">
              <a:extLst>
                <a:ext uri="{FF2B5EF4-FFF2-40B4-BE49-F238E27FC236}">
                  <a16:creationId xmlns:a16="http://schemas.microsoft.com/office/drawing/2014/main" id="{9D6F7834-441C-864E-B263-D8A2FA85AFC0}"/>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grpSp>
        <p:nvGrpSpPr>
          <p:cNvPr id="80" name="Group 193">
            <a:extLst>
              <a:ext uri="{FF2B5EF4-FFF2-40B4-BE49-F238E27FC236}">
                <a16:creationId xmlns:a16="http://schemas.microsoft.com/office/drawing/2014/main" id="{6D2664F0-50CD-EF4F-9704-20997102D2B4}"/>
              </a:ext>
            </a:extLst>
          </p:cNvPr>
          <p:cNvGrpSpPr/>
          <p:nvPr/>
        </p:nvGrpSpPr>
        <p:grpSpPr>
          <a:xfrm>
            <a:off x="9718790" y="1131559"/>
            <a:ext cx="624029" cy="841268"/>
            <a:chOff x="8826" y="-1"/>
            <a:chExt cx="707232" cy="953436"/>
          </a:xfrm>
        </p:grpSpPr>
        <p:grpSp>
          <p:nvGrpSpPr>
            <p:cNvPr id="81" name="Group 191">
              <a:extLst>
                <a:ext uri="{FF2B5EF4-FFF2-40B4-BE49-F238E27FC236}">
                  <a16:creationId xmlns:a16="http://schemas.microsoft.com/office/drawing/2014/main" id="{4D7D50F5-8178-9041-864F-4BAFC6C2BB89}"/>
                </a:ext>
              </a:extLst>
            </p:cNvPr>
            <p:cNvGrpSpPr/>
            <p:nvPr/>
          </p:nvGrpSpPr>
          <p:grpSpPr>
            <a:xfrm>
              <a:off x="8826" y="-1"/>
              <a:ext cx="707232" cy="707233"/>
              <a:chOff x="8826" y="0"/>
              <a:chExt cx="707231" cy="707231"/>
            </a:xfrm>
          </p:grpSpPr>
          <p:sp>
            <p:nvSpPr>
              <p:cNvPr id="85" name="Shape 189">
                <a:extLst>
                  <a:ext uri="{FF2B5EF4-FFF2-40B4-BE49-F238E27FC236}">
                    <a16:creationId xmlns:a16="http://schemas.microsoft.com/office/drawing/2014/main" id="{CC9B1A85-773F-9346-A4BA-0CEC18384E93}"/>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86" name="_-02.png">
                <a:extLst>
                  <a:ext uri="{FF2B5EF4-FFF2-40B4-BE49-F238E27FC236}">
                    <a16:creationId xmlns:a16="http://schemas.microsoft.com/office/drawing/2014/main" id="{01D4723D-E397-E64B-A77F-6D389251FFB0}"/>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84" name="Shape 192">
              <a:extLst>
                <a:ext uri="{FF2B5EF4-FFF2-40B4-BE49-F238E27FC236}">
                  <a16:creationId xmlns:a16="http://schemas.microsoft.com/office/drawing/2014/main" id="{594CD02C-FE94-6241-B8ED-26820230918B}"/>
                </a:ext>
              </a:extLst>
            </p:cNvPr>
            <p:cNvSpPr/>
            <p:nvPr/>
          </p:nvSpPr>
          <p:spPr>
            <a:xfrm>
              <a:off x="171674" y="707231"/>
              <a:ext cx="523220"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BUSINESS</a:t>
              </a:r>
            </a:p>
            <a:p>
              <a:pPr lvl="0">
                <a:defRPr sz="1800" b="0">
                  <a:solidFill>
                    <a:srgbClr val="000000"/>
                  </a:solidFill>
                </a:defRPr>
              </a:pPr>
              <a:r>
                <a:rPr sz="706" dirty="0"/>
                <a:t>USER</a:t>
              </a:r>
            </a:p>
          </p:txBody>
        </p:sp>
      </p:grpSp>
      <p:sp>
        <p:nvSpPr>
          <p:cNvPr id="46" name="Can 45"/>
          <p:cNvSpPr/>
          <p:nvPr/>
        </p:nvSpPr>
        <p:spPr>
          <a:xfrm>
            <a:off x="5048325" y="3064905"/>
            <a:ext cx="356995" cy="47631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E51D17-B445-A14E-B573-92EB0C82C6DB}"/>
              </a:ext>
            </a:extLst>
          </p:cNvPr>
          <p:cNvSpPr/>
          <p:nvPr/>
        </p:nvSpPr>
        <p:spPr>
          <a:xfrm>
            <a:off x="5620985" y="2642988"/>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Order Command MS</a:t>
            </a:r>
          </a:p>
        </p:txBody>
      </p:sp>
      <p:sp>
        <p:nvSpPr>
          <p:cNvPr id="89" name="Rectangle 88">
            <a:extLst>
              <a:ext uri="{FF2B5EF4-FFF2-40B4-BE49-F238E27FC236}">
                <a16:creationId xmlns:a16="http://schemas.microsoft.com/office/drawing/2014/main" id="{E18B5B38-54D0-C04B-8241-94F63359F92F}"/>
              </a:ext>
            </a:extLst>
          </p:cNvPr>
          <p:cNvSpPr/>
          <p:nvPr/>
        </p:nvSpPr>
        <p:spPr>
          <a:xfrm>
            <a:off x="5626468" y="2377344"/>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91" name="Picture 90">
            <a:extLst>
              <a:ext uri="{FF2B5EF4-FFF2-40B4-BE49-F238E27FC236}">
                <a16:creationId xmlns:a16="http://schemas.microsoft.com/office/drawing/2014/main" id="{393DD6A7-DABE-1C4D-B051-415F6D2F2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903" y="4291705"/>
            <a:ext cx="552951" cy="38679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252" y="4044923"/>
            <a:ext cx="552951" cy="386793"/>
          </a:xfrm>
          <a:prstGeom prst="rect">
            <a:avLst/>
          </a:prstGeom>
        </p:spPr>
      </p:pic>
      <p:cxnSp>
        <p:nvCxnSpPr>
          <p:cNvPr id="35" name="Elbow Connector 34">
            <a:extLst>
              <a:ext uri="{FF2B5EF4-FFF2-40B4-BE49-F238E27FC236}">
                <a16:creationId xmlns:a16="http://schemas.microsoft.com/office/drawing/2014/main" id="{378E7A1C-3A09-C843-861F-0CB7E12F7DB1}"/>
              </a:ext>
            </a:extLst>
          </p:cNvPr>
          <p:cNvCxnSpPr>
            <a:cxnSpLocks/>
            <a:stCxn id="9" idx="0"/>
            <a:endCxn id="47" idx="2"/>
          </p:cNvCxnSpPr>
          <p:nvPr/>
        </p:nvCxnSpPr>
        <p:spPr>
          <a:xfrm rot="5400000" flipH="1" flipV="1">
            <a:off x="3879560" y="4117596"/>
            <a:ext cx="1361173" cy="208430"/>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4A9EC530-4182-D644-A78A-1FA9A2A8569C}"/>
              </a:ext>
            </a:extLst>
          </p:cNvPr>
          <p:cNvCxnSpPr>
            <a:cxnSpLocks/>
            <a:stCxn id="53" idx="3"/>
            <a:endCxn id="67" idx="0"/>
          </p:cNvCxnSpPr>
          <p:nvPr/>
        </p:nvCxnSpPr>
        <p:spPr>
          <a:xfrm flipV="1">
            <a:off x="2671121" y="2359942"/>
            <a:ext cx="1990194" cy="737659"/>
          </a:xfrm>
          <a:prstGeom prst="bentConnector4">
            <a:avLst>
              <a:gd name="adj1" fmla="val 36413"/>
              <a:gd name="adj2" fmla="val 13099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3DBD8D45-35FA-5749-8482-B8740A3E7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838" y="4037246"/>
            <a:ext cx="552951" cy="386793"/>
          </a:xfrm>
          <a:prstGeom prst="rect">
            <a:avLst/>
          </a:prstGeom>
        </p:spPr>
      </p:pic>
      <p:cxnSp>
        <p:nvCxnSpPr>
          <p:cNvPr id="42" name="Elbow Connector 41">
            <a:extLst>
              <a:ext uri="{FF2B5EF4-FFF2-40B4-BE49-F238E27FC236}">
                <a16:creationId xmlns:a16="http://schemas.microsoft.com/office/drawing/2014/main" id="{07434F54-2AF1-064D-BC89-C4152612002E}"/>
              </a:ext>
            </a:extLst>
          </p:cNvPr>
          <p:cNvCxnSpPr>
            <a:cxnSpLocks/>
            <a:stCxn id="53" idx="3"/>
            <a:endCxn id="89" idx="0"/>
          </p:cNvCxnSpPr>
          <p:nvPr/>
        </p:nvCxnSpPr>
        <p:spPr>
          <a:xfrm flipV="1">
            <a:off x="2671121" y="2377344"/>
            <a:ext cx="3496158" cy="720257"/>
          </a:xfrm>
          <a:prstGeom prst="bentConnector4">
            <a:avLst>
              <a:gd name="adj1" fmla="val 20214"/>
              <a:gd name="adj2" fmla="val 181525"/>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20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D7C0-2F7E-9A43-A398-FAF2B9AEF532}"/>
              </a:ext>
            </a:extLst>
          </p:cNvPr>
          <p:cNvSpPr>
            <a:spLocks noGrp="1"/>
          </p:cNvSpPr>
          <p:nvPr>
            <p:ph type="title"/>
          </p:nvPr>
        </p:nvSpPr>
        <p:spPr>
          <a:xfrm>
            <a:off x="390788" y="60120"/>
            <a:ext cx="10886813" cy="752192"/>
          </a:xfrm>
        </p:spPr>
        <p:txBody>
          <a:bodyPr/>
          <a:lstStyle/>
          <a:p>
            <a:r>
              <a:rPr lang="en-US" dirty="0"/>
              <a:t>Order Life Cycle</a:t>
            </a:r>
          </a:p>
        </p:txBody>
      </p:sp>
      <p:sp>
        <p:nvSpPr>
          <p:cNvPr id="4" name="Slide Number Placeholder 3">
            <a:extLst>
              <a:ext uri="{FF2B5EF4-FFF2-40B4-BE49-F238E27FC236}">
                <a16:creationId xmlns:a16="http://schemas.microsoft.com/office/drawing/2014/main" id="{85C506F1-EA3E-454B-8D0B-A3AFD14311C0}"/>
              </a:ext>
            </a:extLst>
          </p:cNvPr>
          <p:cNvSpPr>
            <a:spLocks noGrp="1"/>
          </p:cNvSpPr>
          <p:nvPr>
            <p:ph type="sldNum" sz="quarter" idx="12"/>
          </p:nvPr>
        </p:nvSpPr>
        <p:spPr/>
        <p:txBody>
          <a:bodyPr/>
          <a:lstStyle/>
          <a:p>
            <a:fld id="{E9549862-13E2-C34D-815E-8545BD36FC59}" type="slidenum">
              <a:rPr lang="en-US" smtClean="0">
                <a:solidFill>
                  <a:srgbClr val="6D7777"/>
                </a:solidFill>
              </a:rPr>
              <a:pPr/>
              <a:t>15</a:t>
            </a:fld>
            <a:endParaRPr lang="en-US" dirty="0">
              <a:solidFill>
                <a:srgbClr val="6D7777"/>
              </a:solidFill>
            </a:endParaRPr>
          </a:p>
        </p:txBody>
      </p:sp>
      <p:sp>
        <p:nvSpPr>
          <p:cNvPr id="5" name="Oval 4">
            <a:extLst>
              <a:ext uri="{FF2B5EF4-FFF2-40B4-BE49-F238E27FC236}">
                <a16:creationId xmlns:a16="http://schemas.microsoft.com/office/drawing/2014/main" id="{17D0E184-FD47-B04C-9134-4CCB8888BDF2}"/>
              </a:ext>
            </a:extLst>
          </p:cNvPr>
          <p:cNvSpPr/>
          <p:nvPr/>
        </p:nvSpPr>
        <p:spPr>
          <a:xfrm>
            <a:off x="1447303" y="15412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Created</a:t>
            </a:r>
          </a:p>
        </p:txBody>
      </p:sp>
      <p:sp>
        <p:nvSpPr>
          <p:cNvPr id="6" name="Oval 5">
            <a:extLst>
              <a:ext uri="{FF2B5EF4-FFF2-40B4-BE49-F238E27FC236}">
                <a16:creationId xmlns:a16="http://schemas.microsoft.com/office/drawing/2014/main" id="{1AF41136-67AD-5C44-8700-52613A6B0D1C}"/>
              </a:ext>
            </a:extLst>
          </p:cNvPr>
          <p:cNvSpPr/>
          <p:nvPr/>
        </p:nvSpPr>
        <p:spPr>
          <a:xfrm>
            <a:off x="763495" y="3082364"/>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Updated</a:t>
            </a:r>
          </a:p>
        </p:txBody>
      </p:sp>
      <p:sp>
        <p:nvSpPr>
          <p:cNvPr id="8" name="Oval 7">
            <a:extLst>
              <a:ext uri="{FF2B5EF4-FFF2-40B4-BE49-F238E27FC236}">
                <a16:creationId xmlns:a16="http://schemas.microsoft.com/office/drawing/2014/main" id="{6E2CEFE2-600F-164A-A900-05DFFFF6F1CE}"/>
              </a:ext>
            </a:extLst>
          </p:cNvPr>
          <p:cNvSpPr/>
          <p:nvPr/>
        </p:nvSpPr>
        <p:spPr>
          <a:xfrm>
            <a:off x="3339212" y="3029540"/>
            <a:ext cx="1367616"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Booked</a:t>
            </a:r>
          </a:p>
        </p:txBody>
      </p:sp>
      <p:sp>
        <p:nvSpPr>
          <p:cNvPr id="10" name="Oval 9">
            <a:extLst>
              <a:ext uri="{FF2B5EF4-FFF2-40B4-BE49-F238E27FC236}">
                <a16:creationId xmlns:a16="http://schemas.microsoft.com/office/drawing/2014/main" id="{24218AC7-A45D-8142-8A85-68EF3BA2E7AD}"/>
              </a:ext>
            </a:extLst>
          </p:cNvPr>
          <p:cNvSpPr/>
          <p:nvPr/>
        </p:nvSpPr>
        <p:spPr>
          <a:xfrm>
            <a:off x="6475813" y="3775635"/>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Transit</a:t>
            </a:r>
          </a:p>
        </p:txBody>
      </p:sp>
      <p:sp>
        <p:nvSpPr>
          <p:cNvPr id="12" name="Oval 11">
            <a:extLst>
              <a:ext uri="{FF2B5EF4-FFF2-40B4-BE49-F238E27FC236}">
                <a16:creationId xmlns:a16="http://schemas.microsoft.com/office/drawing/2014/main" id="{D8F2CF75-EEDE-5746-BECF-029D476543FF}"/>
              </a:ext>
            </a:extLst>
          </p:cNvPr>
          <p:cNvSpPr/>
          <p:nvPr/>
        </p:nvSpPr>
        <p:spPr>
          <a:xfrm>
            <a:off x="9566247" y="3155929"/>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Completed</a:t>
            </a:r>
          </a:p>
        </p:txBody>
      </p:sp>
      <p:sp>
        <p:nvSpPr>
          <p:cNvPr id="13" name="Oval 12">
            <a:extLst>
              <a:ext uri="{FF2B5EF4-FFF2-40B4-BE49-F238E27FC236}">
                <a16:creationId xmlns:a16="http://schemas.microsoft.com/office/drawing/2014/main" id="{D93FD246-0D6A-3D45-A4FB-88D3E847B2FA}"/>
              </a:ext>
            </a:extLst>
          </p:cNvPr>
          <p:cNvSpPr/>
          <p:nvPr/>
        </p:nvSpPr>
        <p:spPr>
          <a:xfrm>
            <a:off x="8418035" y="5505634"/>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Rejected</a:t>
            </a:r>
          </a:p>
        </p:txBody>
      </p:sp>
      <p:sp>
        <p:nvSpPr>
          <p:cNvPr id="14" name="Oval 13">
            <a:extLst>
              <a:ext uri="{FF2B5EF4-FFF2-40B4-BE49-F238E27FC236}">
                <a16:creationId xmlns:a16="http://schemas.microsoft.com/office/drawing/2014/main" id="{E6D519A7-1253-8E4E-BD80-27B9072505C8}"/>
              </a:ext>
            </a:extLst>
          </p:cNvPr>
          <p:cNvSpPr/>
          <p:nvPr/>
        </p:nvSpPr>
        <p:spPr>
          <a:xfrm>
            <a:off x="2745628" y="5310286"/>
            <a:ext cx="1567329" cy="69327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Cancelled</a:t>
            </a:r>
          </a:p>
        </p:txBody>
      </p:sp>
      <p:cxnSp>
        <p:nvCxnSpPr>
          <p:cNvPr id="16" name="Curved Connector 15">
            <a:extLst>
              <a:ext uri="{FF2B5EF4-FFF2-40B4-BE49-F238E27FC236}">
                <a16:creationId xmlns:a16="http://schemas.microsoft.com/office/drawing/2014/main" id="{93DD78B7-C09A-8E46-8860-41A34EDDD118}"/>
              </a:ext>
            </a:extLst>
          </p:cNvPr>
          <p:cNvCxnSpPr>
            <a:cxnSpLocks/>
            <a:stCxn id="5" idx="3"/>
            <a:endCxn id="6" idx="1"/>
          </p:cNvCxnSpPr>
          <p:nvPr/>
        </p:nvCxnSpPr>
        <p:spPr>
          <a:xfrm rot="5400000">
            <a:off x="780241" y="2316545"/>
            <a:ext cx="1050883" cy="68380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0F5A358E-F558-3E40-A9D4-61A3C2EB09E1}"/>
              </a:ext>
            </a:extLst>
          </p:cNvPr>
          <p:cNvCxnSpPr>
            <a:cxnSpLocks/>
            <a:stCxn id="6" idx="4"/>
            <a:endCxn id="6" idx="3"/>
          </p:cNvCxnSpPr>
          <p:nvPr/>
        </p:nvCxnSpPr>
        <p:spPr>
          <a:xfrm rot="5400000" flipH="1">
            <a:off x="1154777" y="3483110"/>
            <a:ext cx="101527" cy="483525"/>
          </a:xfrm>
          <a:prstGeom prst="curvedConnector3">
            <a:avLst>
              <a:gd name="adj1" fmla="val -22516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2F419EC3-9E48-BE4F-B89C-C3B0514440BE}"/>
              </a:ext>
            </a:extLst>
          </p:cNvPr>
          <p:cNvCxnSpPr>
            <a:cxnSpLocks/>
            <a:stCxn id="6" idx="6"/>
            <a:endCxn id="8" idx="2"/>
          </p:cNvCxnSpPr>
          <p:nvPr/>
        </p:nvCxnSpPr>
        <p:spPr>
          <a:xfrm flipV="1">
            <a:off x="2131111" y="3376176"/>
            <a:ext cx="1208101" cy="5282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08CFBE49-7A08-DA46-9D9C-21F26F4413A0}"/>
              </a:ext>
            </a:extLst>
          </p:cNvPr>
          <p:cNvCxnSpPr>
            <a:cxnSpLocks/>
            <a:stCxn id="8" idx="6"/>
            <a:endCxn id="41" idx="0"/>
          </p:cNvCxnSpPr>
          <p:nvPr/>
        </p:nvCxnSpPr>
        <p:spPr>
          <a:xfrm>
            <a:off x="4706828" y="3376176"/>
            <a:ext cx="262610" cy="901498"/>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A2FA75E-4CF6-F343-9D0E-035D229C4607}"/>
              </a:ext>
            </a:extLst>
          </p:cNvPr>
          <p:cNvCxnSpPr>
            <a:cxnSpLocks/>
            <a:stCxn id="8" idx="4"/>
            <a:endCxn id="14" idx="1"/>
          </p:cNvCxnSpPr>
          <p:nvPr/>
        </p:nvCxnSpPr>
        <p:spPr>
          <a:xfrm rot="5400000">
            <a:off x="2654588" y="4043381"/>
            <a:ext cx="1689002" cy="1047862"/>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AF1C9443-3457-854E-A3F1-1B862B347D7A}"/>
              </a:ext>
            </a:extLst>
          </p:cNvPr>
          <p:cNvSpPr/>
          <p:nvPr/>
        </p:nvSpPr>
        <p:spPr>
          <a:xfrm>
            <a:off x="4185773" y="4277674"/>
            <a:ext cx="1567329" cy="80674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Assigned</a:t>
            </a:r>
          </a:p>
        </p:txBody>
      </p:sp>
      <p:cxnSp>
        <p:nvCxnSpPr>
          <p:cNvPr id="45" name="Curved Connector 44">
            <a:extLst>
              <a:ext uri="{FF2B5EF4-FFF2-40B4-BE49-F238E27FC236}">
                <a16:creationId xmlns:a16="http://schemas.microsoft.com/office/drawing/2014/main" id="{7B7E624F-CA20-AB48-B657-BFB4ABB1DDA3}"/>
              </a:ext>
            </a:extLst>
          </p:cNvPr>
          <p:cNvCxnSpPr>
            <a:cxnSpLocks/>
            <a:stCxn id="10" idx="7"/>
            <a:endCxn id="12" idx="1"/>
          </p:cNvCxnSpPr>
          <p:nvPr/>
        </p:nvCxnSpPr>
        <p:spPr>
          <a:xfrm rot="5400000" flipH="1" flipV="1">
            <a:off x="8494841" y="2576227"/>
            <a:ext cx="619706" cy="1982165"/>
          </a:xfrm>
          <a:prstGeom prst="curvedConnector3">
            <a:avLst>
              <a:gd name="adj1" fmla="val 15327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Curved Connector 47">
            <a:extLst>
              <a:ext uri="{FF2B5EF4-FFF2-40B4-BE49-F238E27FC236}">
                <a16:creationId xmlns:a16="http://schemas.microsoft.com/office/drawing/2014/main" id="{110391F1-8FE4-A642-B66B-BBD9AFA4E70E}"/>
              </a:ext>
            </a:extLst>
          </p:cNvPr>
          <p:cNvCxnSpPr>
            <a:cxnSpLocks/>
            <a:stCxn id="10" idx="5"/>
            <a:endCxn id="13" idx="0"/>
          </p:cNvCxnSpPr>
          <p:nvPr/>
        </p:nvCxnSpPr>
        <p:spPr>
          <a:xfrm rot="16200000" flipH="1">
            <a:off x="7938529" y="4242462"/>
            <a:ext cx="1138255" cy="1388088"/>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urved Connector 50">
            <a:extLst>
              <a:ext uri="{FF2B5EF4-FFF2-40B4-BE49-F238E27FC236}">
                <a16:creationId xmlns:a16="http://schemas.microsoft.com/office/drawing/2014/main" id="{09204932-C1ED-1D49-A295-C8B3606E72DE}"/>
              </a:ext>
            </a:extLst>
          </p:cNvPr>
          <p:cNvCxnSpPr>
            <a:cxnSpLocks/>
            <a:stCxn id="13" idx="2"/>
            <a:endCxn id="10" idx="4"/>
          </p:cNvCxnSpPr>
          <p:nvPr/>
        </p:nvCxnSpPr>
        <p:spPr>
          <a:xfrm rot="10800000">
            <a:off x="7259479" y="4468906"/>
            <a:ext cx="1158557" cy="1383364"/>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urved Connector 53">
            <a:extLst>
              <a:ext uri="{FF2B5EF4-FFF2-40B4-BE49-F238E27FC236}">
                <a16:creationId xmlns:a16="http://schemas.microsoft.com/office/drawing/2014/main" id="{DBAD7F9C-814B-434E-9DC1-8B9F2924BE45}"/>
              </a:ext>
            </a:extLst>
          </p:cNvPr>
          <p:cNvCxnSpPr>
            <a:cxnSpLocks/>
            <a:stCxn id="41" idx="6"/>
            <a:endCxn id="10" idx="2"/>
          </p:cNvCxnSpPr>
          <p:nvPr/>
        </p:nvCxnSpPr>
        <p:spPr>
          <a:xfrm flipV="1">
            <a:off x="5753102" y="4122271"/>
            <a:ext cx="722711" cy="558775"/>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Curved Connector 59">
            <a:extLst>
              <a:ext uri="{FF2B5EF4-FFF2-40B4-BE49-F238E27FC236}">
                <a16:creationId xmlns:a16="http://schemas.microsoft.com/office/drawing/2014/main" id="{6AF62281-284D-4D48-AEFA-1236968715FB}"/>
              </a:ext>
            </a:extLst>
          </p:cNvPr>
          <p:cNvCxnSpPr>
            <a:cxnSpLocks/>
            <a:stCxn id="10" idx="3"/>
            <a:endCxn id="14" idx="6"/>
          </p:cNvCxnSpPr>
          <p:nvPr/>
        </p:nvCxnSpPr>
        <p:spPr>
          <a:xfrm rot="5400000">
            <a:off x="4864379" y="3815957"/>
            <a:ext cx="1289543" cy="2392386"/>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E22FE2CB-5912-7447-9BE1-64AF75EF1CFD}"/>
              </a:ext>
            </a:extLst>
          </p:cNvPr>
          <p:cNvCxnSpPr>
            <a:cxnSpLocks/>
          </p:cNvCxnSpPr>
          <p:nvPr/>
        </p:nvCxnSpPr>
        <p:spPr>
          <a:xfrm>
            <a:off x="6094939" y="1721224"/>
            <a:ext cx="0" cy="4720328"/>
          </a:xfrm>
          <a:prstGeom prst="line">
            <a:avLst/>
          </a:prstGeom>
          <a:ln w="63500">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64F4082-5F17-C14C-A18D-D8003C1F8EC9}"/>
              </a:ext>
            </a:extLst>
          </p:cNvPr>
          <p:cNvSpPr txBox="1"/>
          <p:nvPr/>
        </p:nvSpPr>
        <p:spPr>
          <a:xfrm>
            <a:off x="3923236" y="931267"/>
            <a:ext cx="1941557" cy="369332"/>
          </a:xfrm>
          <a:prstGeom prst="rect">
            <a:avLst/>
          </a:prstGeom>
          <a:noFill/>
        </p:spPr>
        <p:txBody>
          <a:bodyPr wrap="none" rtlCol="0">
            <a:spAutoFit/>
          </a:bodyPr>
          <a:lstStyle/>
          <a:p>
            <a:r>
              <a:rPr lang="en-US" u="sng" dirty="0"/>
              <a:t>Order Settlement</a:t>
            </a:r>
          </a:p>
        </p:txBody>
      </p:sp>
      <p:sp>
        <p:nvSpPr>
          <p:cNvPr id="80" name="TextBox 79">
            <a:extLst>
              <a:ext uri="{FF2B5EF4-FFF2-40B4-BE49-F238E27FC236}">
                <a16:creationId xmlns:a16="http://schemas.microsoft.com/office/drawing/2014/main" id="{DC978049-EE40-784D-BE33-8EDC42C48157}"/>
              </a:ext>
            </a:extLst>
          </p:cNvPr>
          <p:cNvSpPr txBox="1"/>
          <p:nvPr/>
        </p:nvSpPr>
        <p:spPr>
          <a:xfrm>
            <a:off x="6365976" y="935961"/>
            <a:ext cx="1941557" cy="369332"/>
          </a:xfrm>
          <a:prstGeom prst="rect">
            <a:avLst/>
          </a:prstGeom>
          <a:noFill/>
        </p:spPr>
        <p:txBody>
          <a:bodyPr wrap="square" rtlCol="0">
            <a:spAutoFit/>
          </a:bodyPr>
          <a:lstStyle/>
          <a:p>
            <a:r>
              <a:rPr lang="en-US" u="sng" dirty="0"/>
              <a:t>Order Delivery</a:t>
            </a:r>
          </a:p>
        </p:txBody>
      </p:sp>
      <p:sp>
        <p:nvSpPr>
          <p:cNvPr id="3" name="TextBox 2">
            <a:extLst>
              <a:ext uri="{FF2B5EF4-FFF2-40B4-BE49-F238E27FC236}">
                <a16:creationId xmlns:a16="http://schemas.microsoft.com/office/drawing/2014/main" id="{BF099260-21CC-4A4B-B07B-829810164DD9}"/>
              </a:ext>
            </a:extLst>
          </p:cNvPr>
          <p:cNvSpPr txBox="1"/>
          <p:nvPr/>
        </p:nvSpPr>
        <p:spPr>
          <a:xfrm>
            <a:off x="7028272" y="1989852"/>
            <a:ext cx="1279261" cy="307777"/>
          </a:xfrm>
          <a:prstGeom prst="rect">
            <a:avLst/>
          </a:prstGeom>
          <a:noFill/>
        </p:spPr>
        <p:txBody>
          <a:bodyPr wrap="none" rtlCol="0">
            <a:spAutoFit/>
          </a:bodyPr>
          <a:lstStyle/>
          <a:p>
            <a:r>
              <a:rPr lang="en-US" sz="1400" dirty="0"/>
              <a:t>Voyage found</a:t>
            </a:r>
          </a:p>
        </p:txBody>
      </p:sp>
      <p:sp>
        <p:nvSpPr>
          <p:cNvPr id="31" name="TextBox 30">
            <a:extLst>
              <a:ext uri="{FF2B5EF4-FFF2-40B4-BE49-F238E27FC236}">
                <a16:creationId xmlns:a16="http://schemas.microsoft.com/office/drawing/2014/main" id="{6E85781B-A137-3B44-A9A4-7B75F821820B}"/>
              </a:ext>
            </a:extLst>
          </p:cNvPr>
          <p:cNvSpPr txBox="1"/>
          <p:nvPr/>
        </p:nvSpPr>
        <p:spPr>
          <a:xfrm>
            <a:off x="338367" y="1369522"/>
            <a:ext cx="1228221" cy="307777"/>
          </a:xfrm>
          <a:prstGeom prst="rect">
            <a:avLst/>
          </a:prstGeom>
          <a:noFill/>
        </p:spPr>
        <p:txBody>
          <a:bodyPr wrap="none" rtlCol="0">
            <a:spAutoFit/>
          </a:bodyPr>
          <a:lstStyle/>
          <a:p>
            <a:r>
              <a:rPr lang="en-US" sz="1400" dirty="0">
                <a:solidFill>
                  <a:schemeClr val="accent5">
                    <a:lumMod val="75000"/>
                  </a:schemeClr>
                </a:solidFill>
              </a:rPr>
              <a:t>Create Order</a:t>
            </a:r>
          </a:p>
        </p:txBody>
      </p:sp>
      <p:cxnSp>
        <p:nvCxnSpPr>
          <p:cNvPr id="32" name="Curved Connector 31">
            <a:extLst>
              <a:ext uri="{FF2B5EF4-FFF2-40B4-BE49-F238E27FC236}">
                <a16:creationId xmlns:a16="http://schemas.microsoft.com/office/drawing/2014/main" id="{55768197-2B7A-FB49-8418-D2A3956F8C41}"/>
              </a:ext>
            </a:extLst>
          </p:cNvPr>
          <p:cNvCxnSpPr>
            <a:cxnSpLocks/>
            <a:endCxn id="5" idx="2"/>
          </p:cNvCxnSpPr>
          <p:nvPr/>
        </p:nvCxnSpPr>
        <p:spPr>
          <a:xfrm>
            <a:off x="322652" y="1760249"/>
            <a:ext cx="1124651" cy="127651"/>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E1B540B8-74F6-9F4A-A867-0C743EA7C165}"/>
              </a:ext>
            </a:extLst>
          </p:cNvPr>
          <p:cNvSpPr txBox="1"/>
          <p:nvPr/>
        </p:nvSpPr>
        <p:spPr>
          <a:xfrm>
            <a:off x="25950" y="2403033"/>
            <a:ext cx="1268296" cy="307777"/>
          </a:xfrm>
          <a:prstGeom prst="rect">
            <a:avLst/>
          </a:prstGeom>
          <a:noFill/>
        </p:spPr>
        <p:txBody>
          <a:bodyPr wrap="none" rtlCol="0">
            <a:spAutoFit/>
          </a:bodyPr>
          <a:lstStyle/>
          <a:p>
            <a:r>
              <a:rPr lang="en-US" sz="1400" dirty="0">
                <a:solidFill>
                  <a:schemeClr val="accent5">
                    <a:lumMod val="75000"/>
                  </a:schemeClr>
                </a:solidFill>
              </a:rPr>
              <a:t>Update Order</a:t>
            </a:r>
          </a:p>
        </p:txBody>
      </p:sp>
      <p:sp>
        <p:nvSpPr>
          <p:cNvPr id="39" name="TextBox 38">
            <a:extLst>
              <a:ext uri="{FF2B5EF4-FFF2-40B4-BE49-F238E27FC236}">
                <a16:creationId xmlns:a16="http://schemas.microsoft.com/office/drawing/2014/main" id="{4A56C115-4F5A-F44B-8EE3-383AC08CC622}"/>
              </a:ext>
            </a:extLst>
          </p:cNvPr>
          <p:cNvSpPr txBox="1"/>
          <p:nvPr/>
        </p:nvSpPr>
        <p:spPr>
          <a:xfrm>
            <a:off x="2975158" y="2249144"/>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sp>
        <p:nvSpPr>
          <p:cNvPr id="46" name="TextBox 45">
            <a:extLst>
              <a:ext uri="{FF2B5EF4-FFF2-40B4-BE49-F238E27FC236}">
                <a16:creationId xmlns:a16="http://schemas.microsoft.com/office/drawing/2014/main" id="{35878E33-64DE-964A-9D12-08907E375A7A}"/>
              </a:ext>
            </a:extLst>
          </p:cNvPr>
          <p:cNvSpPr txBox="1"/>
          <p:nvPr/>
        </p:nvSpPr>
        <p:spPr>
          <a:xfrm>
            <a:off x="790872" y="4510982"/>
            <a:ext cx="1249060" cy="307777"/>
          </a:xfrm>
          <a:prstGeom prst="rect">
            <a:avLst/>
          </a:prstGeom>
          <a:noFill/>
        </p:spPr>
        <p:txBody>
          <a:bodyPr wrap="none" rtlCol="0">
            <a:spAutoFit/>
          </a:bodyPr>
          <a:lstStyle/>
          <a:p>
            <a:r>
              <a:rPr lang="en-US" sz="1400" dirty="0">
                <a:solidFill>
                  <a:schemeClr val="accent5">
                    <a:lumMod val="75000"/>
                  </a:schemeClr>
                </a:solidFill>
              </a:rPr>
              <a:t>Cancel Order</a:t>
            </a:r>
          </a:p>
        </p:txBody>
      </p:sp>
      <p:sp>
        <p:nvSpPr>
          <p:cNvPr id="47" name="TextBox 46">
            <a:extLst>
              <a:ext uri="{FF2B5EF4-FFF2-40B4-BE49-F238E27FC236}">
                <a16:creationId xmlns:a16="http://schemas.microsoft.com/office/drawing/2014/main" id="{E979F08A-8F5D-4640-9587-6695C1146D32}"/>
              </a:ext>
            </a:extLst>
          </p:cNvPr>
          <p:cNvSpPr txBox="1"/>
          <p:nvPr/>
        </p:nvSpPr>
        <p:spPr>
          <a:xfrm>
            <a:off x="4456083" y="3705169"/>
            <a:ext cx="1966949" cy="523220"/>
          </a:xfrm>
          <a:prstGeom prst="rect">
            <a:avLst/>
          </a:prstGeom>
          <a:noFill/>
        </p:spPr>
        <p:txBody>
          <a:bodyPr wrap="none" rtlCol="0">
            <a:spAutoFit/>
          </a:bodyPr>
          <a:lstStyle/>
          <a:p>
            <a:r>
              <a:rPr lang="en-US" sz="1400" dirty="0">
                <a:solidFill>
                  <a:schemeClr val="accent5">
                    <a:lumMod val="75000"/>
                  </a:schemeClr>
                </a:solidFill>
              </a:rPr>
              <a:t>Allocate Voyage and   </a:t>
            </a:r>
          </a:p>
          <a:p>
            <a:r>
              <a:rPr lang="en-US" sz="1400" dirty="0">
                <a:solidFill>
                  <a:schemeClr val="accent5">
                    <a:lumMod val="75000"/>
                  </a:schemeClr>
                </a:solidFill>
              </a:rPr>
              <a:t>Container</a:t>
            </a:r>
          </a:p>
        </p:txBody>
      </p:sp>
      <p:cxnSp>
        <p:nvCxnSpPr>
          <p:cNvPr id="40" name="Curved Connector 39">
            <a:extLst>
              <a:ext uri="{FF2B5EF4-FFF2-40B4-BE49-F238E27FC236}">
                <a16:creationId xmlns:a16="http://schemas.microsoft.com/office/drawing/2014/main" id="{E0627BCB-4E8E-5349-943A-4CDA2698F087}"/>
              </a:ext>
            </a:extLst>
          </p:cNvPr>
          <p:cNvCxnSpPr>
            <a:cxnSpLocks/>
            <a:stCxn id="6" idx="5"/>
            <a:endCxn id="14" idx="2"/>
          </p:cNvCxnSpPr>
          <p:nvPr/>
        </p:nvCxnSpPr>
        <p:spPr>
          <a:xfrm rot="16200000" flipH="1">
            <a:off x="1346821" y="4258115"/>
            <a:ext cx="1982814" cy="814800"/>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Curved Connector 42">
            <a:extLst>
              <a:ext uri="{FF2B5EF4-FFF2-40B4-BE49-F238E27FC236}">
                <a16:creationId xmlns:a16="http://schemas.microsoft.com/office/drawing/2014/main" id="{2E37B3E5-C395-954D-ADF5-2A4A50DFA504}"/>
              </a:ext>
            </a:extLst>
          </p:cNvPr>
          <p:cNvCxnSpPr>
            <a:cxnSpLocks/>
            <a:stCxn id="5" idx="5"/>
            <a:endCxn id="8" idx="0"/>
          </p:cNvCxnSpPr>
          <p:nvPr/>
        </p:nvCxnSpPr>
        <p:spPr>
          <a:xfrm rot="16200000" flipH="1">
            <a:off x="2870562" y="1877082"/>
            <a:ext cx="896532" cy="1408384"/>
          </a:xfrm>
          <a:prstGeom prst="curvedConnector3">
            <a:avLst>
              <a:gd name="adj1" fmla="val 50000"/>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4613F2A-16C0-4941-8A65-5642D42A7AA9}"/>
              </a:ext>
            </a:extLst>
          </p:cNvPr>
          <p:cNvSpPr txBox="1"/>
          <p:nvPr/>
        </p:nvSpPr>
        <p:spPr>
          <a:xfrm>
            <a:off x="2183843" y="3001402"/>
            <a:ext cx="1317990" cy="307777"/>
          </a:xfrm>
          <a:prstGeom prst="rect">
            <a:avLst/>
          </a:prstGeom>
          <a:noFill/>
        </p:spPr>
        <p:txBody>
          <a:bodyPr wrap="none" rtlCol="0">
            <a:spAutoFit/>
          </a:bodyPr>
          <a:lstStyle/>
          <a:p>
            <a:r>
              <a:rPr lang="en-US" sz="1400" dirty="0">
                <a:solidFill>
                  <a:schemeClr val="accent5">
                    <a:lumMod val="75000"/>
                  </a:schemeClr>
                </a:solidFill>
              </a:rPr>
              <a:t>Confirm Order</a:t>
            </a:r>
          </a:p>
        </p:txBody>
      </p:sp>
      <p:cxnSp>
        <p:nvCxnSpPr>
          <p:cNvPr id="49" name="Curved Connector 48">
            <a:extLst>
              <a:ext uri="{FF2B5EF4-FFF2-40B4-BE49-F238E27FC236}">
                <a16:creationId xmlns:a16="http://schemas.microsoft.com/office/drawing/2014/main" id="{6325FD05-D72A-1B47-A624-8F0371BCB9B9}"/>
              </a:ext>
            </a:extLst>
          </p:cNvPr>
          <p:cNvCxnSpPr>
            <a:cxnSpLocks/>
          </p:cNvCxnSpPr>
          <p:nvPr/>
        </p:nvCxnSpPr>
        <p:spPr>
          <a:xfrm rot="16200000" flipH="1">
            <a:off x="675639" y="3599611"/>
            <a:ext cx="3422387" cy="614517"/>
          </a:xfrm>
          <a:prstGeom prst="curvedConnector2">
            <a:avLst/>
          </a:prstGeom>
          <a:ln w="381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11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p:txBody>
          <a:bodyPr/>
          <a:lstStyle/>
          <a:p>
            <a:r>
              <a:rPr lang="en-US" dirty="0"/>
              <a:t>Event Sourcing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16</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4521421" y="2032920"/>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Order MS</a:t>
            </a:r>
          </a:p>
        </p:txBody>
      </p:sp>
      <p:sp>
        <p:nvSpPr>
          <p:cNvPr id="6" name="Rectangle 5">
            <a:extLst>
              <a:ext uri="{FF2B5EF4-FFF2-40B4-BE49-F238E27FC236}">
                <a16:creationId xmlns:a16="http://schemas.microsoft.com/office/drawing/2014/main" id="{652F3A6E-0E89-C54F-A3BA-C1973DE3623C}"/>
              </a:ext>
            </a:extLst>
          </p:cNvPr>
          <p:cNvSpPr/>
          <p:nvPr/>
        </p:nvSpPr>
        <p:spPr>
          <a:xfrm>
            <a:off x="4538480" y="1784678"/>
            <a:ext cx="1081621" cy="248242"/>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7" name="Can 6">
            <a:extLst>
              <a:ext uri="{FF2B5EF4-FFF2-40B4-BE49-F238E27FC236}">
                <a16:creationId xmlns:a16="http://schemas.microsoft.com/office/drawing/2014/main" id="{E6D4EA1D-6A39-714A-9E5C-421D88572842}"/>
              </a:ext>
            </a:extLst>
          </p:cNvPr>
          <p:cNvSpPr/>
          <p:nvPr/>
        </p:nvSpPr>
        <p:spPr>
          <a:xfrm>
            <a:off x="6280336" y="2201472"/>
            <a:ext cx="515397" cy="572655"/>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12C7E4-3333-A449-B4D8-5EC0ECE0D77D}"/>
              </a:ext>
            </a:extLst>
          </p:cNvPr>
          <p:cNvSpPr/>
          <p:nvPr/>
        </p:nvSpPr>
        <p:spPr>
          <a:xfrm>
            <a:off x="1447853" y="182485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9" name="Group 193">
            <a:extLst>
              <a:ext uri="{FF2B5EF4-FFF2-40B4-BE49-F238E27FC236}">
                <a16:creationId xmlns:a16="http://schemas.microsoft.com/office/drawing/2014/main" id="{08EDB397-A396-9442-BFA7-B94C919A1AEB}"/>
              </a:ext>
            </a:extLst>
          </p:cNvPr>
          <p:cNvGrpSpPr/>
          <p:nvPr/>
        </p:nvGrpSpPr>
        <p:grpSpPr>
          <a:xfrm>
            <a:off x="426920" y="1825538"/>
            <a:ext cx="639879" cy="915638"/>
            <a:chOff x="8826" y="-1"/>
            <a:chExt cx="707232" cy="953436"/>
          </a:xfrm>
        </p:grpSpPr>
        <p:grpSp>
          <p:nvGrpSpPr>
            <p:cNvPr id="10" name="Group 191">
              <a:extLst>
                <a:ext uri="{FF2B5EF4-FFF2-40B4-BE49-F238E27FC236}">
                  <a16:creationId xmlns:a16="http://schemas.microsoft.com/office/drawing/2014/main" id="{41B14032-5239-EE41-B660-211D8550767D}"/>
                </a:ext>
              </a:extLst>
            </p:cNvPr>
            <p:cNvGrpSpPr/>
            <p:nvPr/>
          </p:nvGrpSpPr>
          <p:grpSpPr>
            <a:xfrm>
              <a:off x="8826" y="-1"/>
              <a:ext cx="707232" cy="707233"/>
              <a:chOff x="8826" y="0"/>
              <a:chExt cx="707231" cy="707231"/>
            </a:xfrm>
          </p:grpSpPr>
          <p:sp>
            <p:nvSpPr>
              <p:cNvPr id="12" name="Shape 189">
                <a:extLst>
                  <a:ext uri="{FF2B5EF4-FFF2-40B4-BE49-F238E27FC236}">
                    <a16:creationId xmlns:a16="http://schemas.microsoft.com/office/drawing/2014/main" id="{88921058-29A2-4B4A-B626-A08A9BAEBB59}"/>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13" name="_-02.png">
                <a:extLst>
                  <a:ext uri="{FF2B5EF4-FFF2-40B4-BE49-F238E27FC236}">
                    <a16:creationId xmlns:a16="http://schemas.microsoft.com/office/drawing/2014/main" id="{432C822A-808D-6F45-AD88-54C6CA87B219}"/>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11" name="Shape 192">
              <a:extLst>
                <a:ext uri="{FF2B5EF4-FFF2-40B4-BE49-F238E27FC236}">
                  <a16:creationId xmlns:a16="http://schemas.microsoft.com/office/drawing/2014/main" id="{4CAC3FD3-AE7F-4E40-95BC-4E8C7D2F0475}"/>
                </a:ext>
              </a:extLst>
            </p:cNvPr>
            <p:cNvSpPr/>
            <p:nvPr/>
          </p:nvSpPr>
          <p:spPr>
            <a:xfrm>
              <a:off x="171674" y="707231"/>
              <a:ext cx="292495" cy="2462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lang="en-US" sz="706" dirty="0"/>
                <a:t>END</a:t>
              </a:r>
            </a:p>
            <a:p>
              <a:pPr lvl="0">
                <a:defRPr sz="1800" b="0">
                  <a:solidFill>
                    <a:srgbClr val="000000"/>
                  </a:solidFill>
                </a:defRPr>
              </a:pPr>
              <a:r>
                <a:rPr sz="706" dirty="0"/>
                <a:t>USER</a:t>
              </a:r>
            </a:p>
          </p:txBody>
        </p:sp>
      </p:grpSp>
      <p:cxnSp>
        <p:nvCxnSpPr>
          <p:cNvPr id="14" name="Elbow Connector 13">
            <a:extLst>
              <a:ext uri="{FF2B5EF4-FFF2-40B4-BE49-F238E27FC236}">
                <a16:creationId xmlns:a16="http://schemas.microsoft.com/office/drawing/2014/main" id="{7F5C41F4-648B-7840-A086-4073AD0B9B54}"/>
              </a:ext>
            </a:extLst>
          </p:cNvPr>
          <p:cNvCxnSpPr>
            <a:cxnSpLocks/>
            <a:stCxn id="8" idx="3"/>
            <a:endCxn id="6" idx="0"/>
          </p:cNvCxnSpPr>
          <p:nvPr/>
        </p:nvCxnSpPr>
        <p:spPr>
          <a:xfrm flipV="1">
            <a:off x="2690840" y="1784678"/>
            <a:ext cx="2388451" cy="413782"/>
          </a:xfrm>
          <a:prstGeom prst="bentConnector4">
            <a:avLst>
              <a:gd name="adj1" fmla="val 38679"/>
              <a:gd name="adj2" fmla="val 155246"/>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D60615A1-C07C-574B-8914-B23B50FE973A}"/>
              </a:ext>
            </a:extLst>
          </p:cNvPr>
          <p:cNvCxnSpPr>
            <a:cxnSpLocks/>
            <a:stCxn id="5" idx="3"/>
            <a:endCxn id="7" idx="2"/>
          </p:cNvCxnSpPr>
          <p:nvPr/>
        </p:nvCxnSpPr>
        <p:spPr>
          <a:xfrm flipV="1">
            <a:off x="5620101" y="2487800"/>
            <a:ext cx="660235" cy="2939"/>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5" idx="2"/>
            <a:endCxn id="21" idx="0"/>
          </p:cNvCxnSpPr>
          <p:nvPr/>
        </p:nvCxnSpPr>
        <p:spPr>
          <a:xfrm rot="5400000">
            <a:off x="4761525" y="3249390"/>
            <a:ext cx="610068" cy="8404"/>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81" y="3558626"/>
            <a:ext cx="552951" cy="386793"/>
          </a:xfrm>
          <a:prstGeom prst="rect">
            <a:avLst/>
          </a:prstGeom>
        </p:spPr>
      </p:pic>
      <p:sp>
        <p:nvSpPr>
          <p:cNvPr id="24" name="TextBox 23">
            <a:extLst>
              <a:ext uri="{FF2B5EF4-FFF2-40B4-BE49-F238E27FC236}">
                <a16:creationId xmlns:a16="http://schemas.microsoft.com/office/drawing/2014/main" id="{7B96A514-7345-DD4A-8652-0A58BE501DA4}"/>
              </a:ext>
            </a:extLst>
          </p:cNvPr>
          <p:cNvSpPr txBox="1"/>
          <p:nvPr/>
        </p:nvSpPr>
        <p:spPr>
          <a:xfrm>
            <a:off x="7121241" y="2161289"/>
            <a:ext cx="2328523" cy="830997"/>
          </a:xfrm>
          <a:prstGeom prst="rect">
            <a:avLst/>
          </a:prstGeom>
          <a:noFill/>
        </p:spPr>
        <p:txBody>
          <a:bodyPr wrap="square" rtlCol="0">
            <a:spAutoFit/>
          </a:bodyPr>
          <a:lstStyle/>
          <a:p>
            <a:r>
              <a:rPr lang="en-US" sz="1200" dirty="0"/>
              <a:t>Order id, addresses, customer id, product id, container id</a:t>
            </a:r>
          </a:p>
          <a:p>
            <a:r>
              <a:rPr lang="en-US" sz="1200" dirty="0"/>
              <a:t>Order specifics attributes</a:t>
            </a:r>
          </a:p>
          <a:p>
            <a:r>
              <a:rPr lang="en-US" sz="1200" dirty="0"/>
              <a:t>Status …</a:t>
            </a:r>
          </a:p>
        </p:txBody>
      </p:sp>
      <p:sp>
        <p:nvSpPr>
          <p:cNvPr id="25" name="TextBox 24">
            <a:extLst>
              <a:ext uri="{FF2B5EF4-FFF2-40B4-BE49-F238E27FC236}">
                <a16:creationId xmlns:a16="http://schemas.microsoft.com/office/drawing/2014/main" id="{BD088212-1CA2-D142-BF53-C0F9B576AD52}"/>
              </a:ext>
            </a:extLst>
          </p:cNvPr>
          <p:cNvSpPr txBox="1"/>
          <p:nvPr/>
        </p:nvSpPr>
        <p:spPr>
          <a:xfrm>
            <a:off x="1265467" y="2811262"/>
            <a:ext cx="2064989" cy="954107"/>
          </a:xfrm>
          <a:prstGeom prst="rect">
            <a:avLst/>
          </a:prstGeom>
          <a:noFill/>
        </p:spPr>
        <p:txBody>
          <a:bodyPr wrap="none" rtlCol="0">
            <a:spAutoFit/>
          </a:bodyPr>
          <a:lstStyle/>
          <a:p>
            <a:r>
              <a:rPr lang="en-US" sz="1400" dirty="0"/>
              <a:t>Customer id</a:t>
            </a:r>
          </a:p>
          <a:p>
            <a:r>
              <a:rPr lang="en-US" sz="1400" dirty="0" err="1"/>
              <a:t>Src</a:t>
            </a:r>
            <a:r>
              <a:rPr lang="en-US" sz="1400" dirty="0"/>
              <a:t> and </a:t>
            </a:r>
            <a:r>
              <a:rPr lang="en-US" sz="1400" dirty="0" err="1"/>
              <a:t>dest</a:t>
            </a:r>
            <a:r>
              <a:rPr lang="en-US" sz="1400" dirty="0"/>
              <a:t> addresses</a:t>
            </a:r>
          </a:p>
          <a:p>
            <a:r>
              <a:rPr lang="en-US" sz="1400" dirty="0"/>
              <a:t>Product id, quantity</a:t>
            </a:r>
          </a:p>
          <a:p>
            <a:r>
              <a:rPr lang="en-US" sz="1400" dirty="0"/>
              <a:t>Target delivery date</a:t>
            </a:r>
          </a:p>
        </p:txBody>
      </p:sp>
      <p:sp>
        <p:nvSpPr>
          <p:cNvPr id="26" name="TextBox 25">
            <a:extLst>
              <a:ext uri="{FF2B5EF4-FFF2-40B4-BE49-F238E27FC236}">
                <a16:creationId xmlns:a16="http://schemas.microsoft.com/office/drawing/2014/main" id="{598248B0-22CB-894F-ACBB-9173B2F124C8}"/>
              </a:ext>
            </a:extLst>
          </p:cNvPr>
          <p:cNvSpPr txBox="1"/>
          <p:nvPr/>
        </p:nvSpPr>
        <p:spPr>
          <a:xfrm>
            <a:off x="5338832" y="3911505"/>
            <a:ext cx="1577676" cy="954107"/>
          </a:xfrm>
          <a:prstGeom prst="rect">
            <a:avLst/>
          </a:prstGeom>
          <a:noFill/>
        </p:spPr>
        <p:txBody>
          <a:bodyPr wrap="none" rtlCol="0">
            <a:spAutoFit/>
          </a:bodyPr>
          <a:lstStyle/>
          <a:p>
            <a:r>
              <a:rPr lang="en-US" sz="1400" dirty="0" err="1"/>
              <a:t>OrderEvents</a:t>
            </a:r>
            <a:endParaRPr lang="en-US" sz="1400" dirty="0"/>
          </a:p>
          <a:p>
            <a:r>
              <a:rPr lang="en-US" sz="1400" dirty="0" err="1"/>
              <a:t>OrderCreated</a:t>
            </a:r>
            <a:endParaRPr lang="en-US" sz="1400" dirty="0"/>
          </a:p>
          <a:p>
            <a:r>
              <a:rPr lang="en-US" sz="1400" dirty="0" err="1"/>
              <a:t>OrderCancelled</a:t>
            </a:r>
            <a:endParaRPr lang="en-US" sz="1400" dirty="0"/>
          </a:p>
          <a:p>
            <a:r>
              <a:rPr lang="en-US" sz="1400" dirty="0" err="1"/>
              <a:t>OrderDelivered</a:t>
            </a:r>
            <a:r>
              <a:rPr lang="en-US" sz="1400" dirty="0"/>
              <a:t>…</a:t>
            </a:r>
          </a:p>
        </p:txBody>
      </p:sp>
    </p:spTree>
    <p:extLst>
      <p:ext uri="{BB962C8B-B14F-4D97-AF65-F5344CB8AC3E}">
        <p14:creationId xmlns:p14="http://schemas.microsoft.com/office/powerpoint/2010/main" val="4186980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C843-CBA3-204A-9087-239C7E4B548E}"/>
              </a:ext>
            </a:extLst>
          </p:cNvPr>
          <p:cNvSpPr>
            <a:spLocks noGrp="1"/>
          </p:cNvSpPr>
          <p:nvPr>
            <p:ph type="title"/>
          </p:nvPr>
        </p:nvSpPr>
        <p:spPr>
          <a:xfrm>
            <a:off x="241290" y="184634"/>
            <a:ext cx="10515600" cy="530028"/>
          </a:xfrm>
        </p:spPr>
        <p:txBody>
          <a:bodyPr>
            <a:normAutofit/>
          </a:bodyPr>
          <a:lstStyle/>
          <a:p>
            <a:r>
              <a:rPr lang="en-US" dirty="0" err="1"/>
              <a:t>KContainer</a:t>
            </a:r>
            <a:r>
              <a:rPr lang="en-US" dirty="0"/>
              <a:t> - HL</a:t>
            </a:r>
          </a:p>
        </p:txBody>
      </p:sp>
      <p:sp>
        <p:nvSpPr>
          <p:cNvPr id="12" name="Rounded Rectangle 11">
            <a:extLst>
              <a:ext uri="{FF2B5EF4-FFF2-40B4-BE49-F238E27FC236}">
                <a16:creationId xmlns:a16="http://schemas.microsoft.com/office/drawing/2014/main" id="{7B66182A-6BE5-0D42-9375-B4BE313EF3C7}"/>
              </a:ext>
            </a:extLst>
          </p:cNvPr>
          <p:cNvSpPr/>
          <p:nvPr/>
        </p:nvSpPr>
        <p:spPr>
          <a:xfrm>
            <a:off x="2177458" y="3504467"/>
            <a:ext cx="8768115" cy="844973"/>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13" name="Rounded Rectangle 12">
            <a:extLst>
              <a:ext uri="{FF2B5EF4-FFF2-40B4-BE49-F238E27FC236}">
                <a16:creationId xmlns:a16="http://schemas.microsoft.com/office/drawing/2014/main" id="{65E6F277-12BD-B04D-876F-4C196724B8D1}"/>
              </a:ext>
            </a:extLst>
          </p:cNvPr>
          <p:cNvSpPr/>
          <p:nvPr/>
        </p:nvSpPr>
        <p:spPr>
          <a:xfrm>
            <a:off x="889369" y="2341588"/>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14" name="Can 13">
            <a:extLst>
              <a:ext uri="{FF2B5EF4-FFF2-40B4-BE49-F238E27FC236}">
                <a16:creationId xmlns:a16="http://schemas.microsoft.com/office/drawing/2014/main" id="{F3CF2C45-5F88-1A44-B787-C2E19648646E}"/>
              </a:ext>
            </a:extLst>
          </p:cNvPr>
          <p:cNvSpPr/>
          <p:nvPr/>
        </p:nvSpPr>
        <p:spPr>
          <a:xfrm>
            <a:off x="2525301" y="2610981"/>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Ship </a:t>
            </a:r>
          </a:p>
          <a:p>
            <a:pPr algn="ctr"/>
            <a:r>
              <a:rPr lang="en-US" sz="1000" dirty="0">
                <a:solidFill>
                  <a:schemeClr val="bg1"/>
                </a:solidFill>
              </a:rPr>
              <a:t>fleet</a:t>
            </a:r>
          </a:p>
        </p:txBody>
      </p:sp>
      <p:sp>
        <p:nvSpPr>
          <p:cNvPr id="15" name="Can 14">
            <a:extLst>
              <a:ext uri="{FF2B5EF4-FFF2-40B4-BE49-F238E27FC236}">
                <a16:creationId xmlns:a16="http://schemas.microsoft.com/office/drawing/2014/main" id="{4C9D95C1-76AF-0445-A01A-DEA74B900DA5}"/>
              </a:ext>
            </a:extLst>
          </p:cNvPr>
          <p:cNvSpPr/>
          <p:nvPr/>
        </p:nvSpPr>
        <p:spPr>
          <a:xfrm rot="5400000">
            <a:off x="2602605" y="3505001"/>
            <a:ext cx="285536" cy="682148"/>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n 15">
            <a:extLst>
              <a:ext uri="{FF2B5EF4-FFF2-40B4-BE49-F238E27FC236}">
                <a16:creationId xmlns:a16="http://schemas.microsoft.com/office/drawing/2014/main" id="{4D1D7174-7149-FC4C-981F-3B7E91157F08}"/>
              </a:ext>
            </a:extLst>
          </p:cNvPr>
          <p:cNvSpPr/>
          <p:nvPr/>
        </p:nvSpPr>
        <p:spPr>
          <a:xfrm rot="5400000">
            <a:off x="3744419" y="340460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an 16">
            <a:extLst>
              <a:ext uri="{FF2B5EF4-FFF2-40B4-BE49-F238E27FC236}">
                <a16:creationId xmlns:a16="http://schemas.microsoft.com/office/drawing/2014/main" id="{49E4F05B-3FC6-134C-A4C1-D42892A59F8A}"/>
              </a:ext>
            </a:extLst>
          </p:cNvPr>
          <p:cNvSpPr/>
          <p:nvPr/>
        </p:nvSpPr>
        <p:spPr>
          <a:xfrm rot="5400000">
            <a:off x="7723540" y="3345232"/>
            <a:ext cx="310551" cy="9432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an 17">
            <a:extLst>
              <a:ext uri="{FF2B5EF4-FFF2-40B4-BE49-F238E27FC236}">
                <a16:creationId xmlns:a16="http://schemas.microsoft.com/office/drawing/2014/main" id="{EA5DFDFF-BDF0-7A4C-B389-8DC8DADAE82F}"/>
              </a:ext>
            </a:extLst>
          </p:cNvPr>
          <p:cNvSpPr/>
          <p:nvPr/>
        </p:nvSpPr>
        <p:spPr>
          <a:xfrm>
            <a:off x="10796639" y="3933967"/>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19" name="Rounded Rectangle 18">
            <a:extLst>
              <a:ext uri="{FF2B5EF4-FFF2-40B4-BE49-F238E27FC236}">
                <a16:creationId xmlns:a16="http://schemas.microsoft.com/office/drawing/2014/main" id="{EDA39120-B27D-AE42-AEDE-06F60DC2F345}"/>
              </a:ext>
            </a:extLst>
          </p:cNvPr>
          <p:cNvSpPr/>
          <p:nvPr/>
        </p:nvSpPr>
        <p:spPr>
          <a:xfrm>
            <a:off x="4249173" y="4641859"/>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20" name="Rounded Rectangle 19">
            <a:extLst>
              <a:ext uri="{FF2B5EF4-FFF2-40B4-BE49-F238E27FC236}">
                <a16:creationId xmlns:a16="http://schemas.microsoft.com/office/drawing/2014/main" id="{DCDCEF48-BACA-5D40-AF1B-FE36B1A49E46}"/>
              </a:ext>
            </a:extLst>
          </p:cNvPr>
          <p:cNvSpPr/>
          <p:nvPr/>
        </p:nvSpPr>
        <p:spPr>
          <a:xfrm>
            <a:off x="3796070" y="2476250"/>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21" name="Rounded Rectangle 20">
            <a:extLst>
              <a:ext uri="{FF2B5EF4-FFF2-40B4-BE49-F238E27FC236}">
                <a16:creationId xmlns:a16="http://schemas.microsoft.com/office/drawing/2014/main" id="{746DE6CB-BAF9-D441-98E7-D661727278A9}"/>
              </a:ext>
            </a:extLst>
          </p:cNvPr>
          <p:cNvSpPr/>
          <p:nvPr/>
        </p:nvSpPr>
        <p:spPr>
          <a:xfrm>
            <a:off x="1604675" y="5183176"/>
            <a:ext cx="977806"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Customs</a:t>
            </a:r>
          </a:p>
          <a:p>
            <a:pPr algn="ctr"/>
            <a:r>
              <a:rPr lang="en-US" sz="1200" dirty="0">
                <a:solidFill>
                  <a:schemeClr val="accent5">
                    <a:lumMod val="50000"/>
                  </a:schemeClr>
                </a:solidFill>
              </a:rPr>
              <a:t>Simulator</a:t>
            </a:r>
          </a:p>
        </p:txBody>
      </p:sp>
      <p:sp>
        <p:nvSpPr>
          <p:cNvPr id="22" name="Can 21">
            <a:extLst>
              <a:ext uri="{FF2B5EF4-FFF2-40B4-BE49-F238E27FC236}">
                <a16:creationId xmlns:a16="http://schemas.microsoft.com/office/drawing/2014/main" id="{7FC1D56F-3EFB-8246-9557-F15794D43824}"/>
              </a:ext>
            </a:extLst>
          </p:cNvPr>
          <p:cNvSpPr/>
          <p:nvPr/>
        </p:nvSpPr>
        <p:spPr>
          <a:xfrm>
            <a:off x="2615499" y="5713305"/>
            <a:ext cx="767751"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Import</a:t>
            </a:r>
          </a:p>
          <a:p>
            <a:pPr algn="ctr"/>
            <a:r>
              <a:rPr lang="en-US" sz="1000" dirty="0">
                <a:solidFill>
                  <a:schemeClr val="bg1"/>
                </a:solidFill>
              </a:rPr>
              <a:t>Export docs</a:t>
            </a:r>
          </a:p>
        </p:txBody>
      </p:sp>
      <p:sp>
        <p:nvSpPr>
          <p:cNvPr id="23" name="Rounded Rectangle 22">
            <a:extLst>
              <a:ext uri="{FF2B5EF4-FFF2-40B4-BE49-F238E27FC236}">
                <a16:creationId xmlns:a16="http://schemas.microsoft.com/office/drawing/2014/main" id="{ED42DD20-18A8-FE46-B4E4-C25939187F5A}"/>
              </a:ext>
            </a:extLst>
          </p:cNvPr>
          <p:cNvSpPr/>
          <p:nvPr/>
        </p:nvSpPr>
        <p:spPr>
          <a:xfrm>
            <a:off x="8844451" y="5226202"/>
            <a:ext cx="1235990"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Port Load/Unload</a:t>
            </a:r>
          </a:p>
          <a:p>
            <a:pPr algn="ctr"/>
            <a:r>
              <a:rPr lang="en-US" sz="1200" dirty="0">
                <a:solidFill>
                  <a:schemeClr val="accent5">
                    <a:lumMod val="50000"/>
                  </a:schemeClr>
                </a:solidFill>
              </a:rPr>
              <a:t>Simulator</a:t>
            </a:r>
          </a:p>
        </p:txBody>
      </p:sp>
      <p:sp>
        <p:nvSpPr>
          <p:cNvPr id="24" name="Can 23">
            <a:extLst>
              <a:ext uri="{FF2B5EF4-FFF2-40B4-BE49-F238E27FC236}">
                <a16:creationId xmlns:a16="http://schemas.microsoft.com/office/drawing/2014/main" id="{014DFC7D-0AB6-A94E-9FC3-8FA9907EDCC2}"/>
              </a:ext>
            </a:extLst>
          </p:cNvPr>
          <p:cNvSpPr/>
          <p:nvPr/>
        </p:nvSpPr>
        <p:spPr>
          <a:xfrm>
            <a:off x="10105250" y="5677693"/>
            <a:ext cx="1004610" cy="65199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Containers Mules</a:t>
            </a:r>
          </a:p>
          <a:p>
            <a:pPr algn="ctr"/>
            <a:r>
              <a:rPr lang="en-US" sz="1000" dirty="0">
                <a:solidFill>
                  <a:schemeClr val="bg1"/>
                </a:solidFill>
              </a:rPr>
              <a:t>Farms</a:t>
            </a:r>
          </a:p>
        </p:txBody>
      </p:sp>
      <p:sp>
        <p:nvSpPr>
          <p:cNvPr id="29" name="TextBox 28">
            <a:extLst>
              <a:ext uri="{FF2B5EF4-FFF2-40B4-BE49-F238E27FC236}">
                <a16:creationId xmlns:a16="http://schemas.microsoft.com/office/drawing/2014/main" id="{D4CE82CF-6F46-6748-86B5-F117DC500DBB}"/>
              </a:ext>
            </a:extLst>
          </p:cNvPr>
          <p:cNvSpPr txBox="1"/>
          <p:nvPr/>
        </p:nvSpPr>
        <p:spPr>
          <a:xfrm>
            <a:off x="2556637" y="3684526"/>
            <a:ext cx="418704" cy="261610"/>
          </a:xfrm>
          <a:prstGeom prst="rect">
            <a:avLst/>
          </a:prstGeom>
          <a:noFill/>
        </p:spPr>
        <p:txBody>
          <a:bodyPr wrap="none" rtlCol="0">
            <a:spAutoFit/>
          </a:bodyPr>
          <a:lstStyle/>
          <a:p>
            <a:r>
              <a:rPr lang="en-US" sz="1100" dirty="0">
                <a:solidFill>
                  <a:schemeClr val="bg1"/>
                </a:solidFill>
              </a:rPr>
              <a:t>ship</a:t>
            </a:r>
          </a:p>
        </p:txBody>
      </p:sp>
      <p:sp>
        <p:nvSpPr>
          <p:cNvPr id="30" name="TextBox 29">
            <a:extLst>
              <a:ext uri="{FF2B5EF4-FFF2-40B4-BE49-F238E27FC236}">
                <a16:creationId xmlns:a16="http://schemas.microsoft.com/office/drawing/2014/main" id="{4BDB9D8B-9CD0-B042-9B87-1A6294E48837}"/>
              </a:ext>
            </a:extLst>
          </p:cNvPr>
          <p:cNvSpPr txBox="1"/>
          <p:nvPr/>
        </p:nvSpPr>
        <p:spPr>
          <a:xfrm>
            <a:off x="3508482" y="3684526"/>
            <a:ext cx="731290" cy="261610"/>
          </a:xfrm>
          <a:prstGeom prst="rect">
            <a:avLst/>
          </a:prstGeom>
          <a:noFill/>
        </p:spPr>
        <p:txBody>
          <a:bodyPr wrap="none" rtlCol="0">
            <a:spAutoFit/>
          </a:bodyPr>
          <a:lstStyle/>
          <a:p>
            <a:r>
              <a:rPr lang="en-US" sz="1100" dirty="0">
                <a:solidFill>
                  <a:schemeClr val="bg1"/>
                </a:solidFill>
              </a:rPr>
              <a:t>container</a:t>
            </a:r>
          </a:p>
        </p:txBody>
      </p:sp>
      <p:sp>
        <p:nvSpPr>
          <p:cNvPr id="31" name="TextBox 30">
            <a:extLst>
              <a:ext uri="{FF2B5EF4-FFF2-40B4-BE49-F238E27FC236}">
                <a16:creationId xmlns:a16="http://schemas.microsoft.com/office/drawing/2014/main" id="{247D72D9-E86C-3546-92E1-26D6A8E9DBD2}"/>
              </a:ext>
            </a:extLst>
          </p:cNvPr>
          <p:cNvSpPr txBox="1"/>
          <p:nvPr/>
        </p:nvSpPr>
        <p:spPr>
          <a:xfrm>
            <a:off x="7421795" y="3703307"/>
            <a:ext cx="780983" cy="261610"/>
          </a:xfrm>
          <a:prstGeom prst="rect">
            <a:avLst/>
          </a:prstGeom>
          <a:solidFill>
            <a:schemeClr val="accent5">
              <a:lumMod val="75000"/>
            </a:schemeClr>
          </a:solidFill>
        </p:spPr>
        <p:txBody>
          <a:bodyPr wrap="none" rtlCol="0">
            <a:spAutoFit/>
          </a:bodyPr>
          <a:lstStyle/>
          <a:p>
            <a:r>
              <a:rPr lang="en-US" sz="1100" dirty="0">
                <a:solidFill>
                  <a:schemeClr val="bg1"/>
                </a:solidFill>
              </a:rPr>
              <a:t>Problems</a:t>
            </a:r>
          </a:p>
        </p:txBody>
      </p:sp>
      <p:cxnSp>
        <p:nvCxnSpPr>
          <p:cNvPr id="35" name="Elbow Connector 34">
            <a:extLst>
              <a:ext uri="{FF2B5EF4-FFF2-40B4-BE49-F238E27FC236}">
                <a16:creationId xmlns:a16="http://schemas.microsoft.com/office/drawing/2014/main" id="{F7243C91-2809-4245-BA12-9F7F828FDB65}"/>
              </a:ext>
            </a:extLst>
          </p:cNvPr>
          <p:cNvCxnSpPr>
            <a:cxnSpLocks/>
            <a:stCxn id="20" idx="2"/>
            <a:endCxn id="30" idx="0"/>
          </p:cNvCxnSpPr>
          <p:nvPr/>
        </p:nvCxnSpPr>
        <p:spPr>
          <a:xfrm rot="5400000">
            <a:off x="3884695" y="3080934"/>
            <a:ext cx="593025" cy="614159"/>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16CB367F-2888-EA42-B515-8C6C54BF655C}"/>
              </a:ext>
            </a:extLst>
          </p:cNvPr>
          <p:cNvCxnSpPr>
            <a:cxnSpLocks/>
            <a:stCxn id="13" idx="2"/>
            <a:endCxn id="29" idx="0"/>
          </p:cNvCxnSpPr>
          <p:nvPr/>
        </p:nvCxnSpPr>
        <p:spPr>
          <a:xfrm rot="16200000" flipH="1">
            <a:off x="2005437" y="2923974"/>
            <a:ext cx="428538" cy="1092566"/>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Can 38">
            <a:extLst>
              <a:ext uri="{FF2B5EF4-FFF2-40B4-BE49-F238E27FC236}">
                <a16:creationId xmlns:a16="http://schemas.microsoft.com/office/drawing/2014/main" id="{06EA8AE4-7663-2049-8C53-2D6386E1A767}"/>
              </a:ext>
            </a:extLst>
          </p:cNvPr>
          <p:cNvSpPr/>
          <p:nvPr/>
        </p:nvSpPr>
        <p:spPr>
          <a:xfrm>
            <a:off x="4259701" y="5103679"/>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err="1">
                <a:ln>
                  <a:noFill/>
                </a:ln>
                <a:solidFill>
                  <a:prstClr val="black"/>
                </a:solidFill>
                <a:effectLst/>
                <a:uLnTx/>
                <a:uFillTx/>
                <a:latin typeface="Calibri" panose="020F0502020204030204"/>
                <a:ea typeface="+mn-ea"/>
                <a:cs typeface="+mn-cs"/>
              </a:rPr>
              <a:t>Redis</a:t>
            </a:r>
            <a:endPar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81744E64-CF84-3241-B7BC-8DE75AD5C98B}"/>
              </a:ext>
            </a:extLst>
          </p:cNvPr>
          <p:cNvCxnSpPr>
            <a:cxnSpLocks/>
            <a:stCxn id="29" idx="2"/>
            <a:endCxn id="19" idx="1"/>
          </p:cNvCxnSpPr>
          <p:nvPr/>
        </p:nvCxnSpPr>
        <p:spPr>
          <a:xfrm rot="16200000" flipH="1">
            <a:off x="3061330" y="3650795"/>
            <a:ext cx="892503" cy="1483184"/>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725317E5-6348-7344-B0D0-8A4923CA6AD4}"/>
              </a:ext>
            </a:extLst>
          </p:cNvPr>
          <p:cNvCxnSpPr>
            <a:cxnSpLocks/>
            <a:endCxn id="19" idx="0"/>
          </p:cNvCxnSpPr>
          <p:nvPr/>
        </p:nvCxnSpPr>
        <p:spPr>
          <a:xfrm>
            <a:off x="4328658" y="3854239"/>
            <a:ext cx="851844" cy="787620"/>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5FE1A41-972C-944C-9E3A-ECF5873BF20C}"/>
              </a:ext>
            </a:extLst>
          </p:cNvPr>
          <p:cNvSpPr txBox="1"/>
          <p:nvPr/>
        </p:nvSpPr>
        <p:spPr>
          <a:xfrm>
            <a:off x="4787718" y="5198097"/>
            <a:ext cx="860941" cy="276999"/>
          </a:xfrm>
          <a:prstGeom prst="rect">
            <a:avLst/>
          </a:prstGeom>
          <a:noFill/>
        </p:spPr>
        <p:txBody>
          <a:bodyPr wrap="none" rtlCol="0">
            <a:spAutoFit/>
          </a:bodyPr>
          <a:lstStyle/>
          <a:p>
            <a:r>
              <a:rPr lang="en-US" sz="1200" dirty="0"/>
              <a:t>aggregates</a:t>
            </a:r>
            <a:endParaRPr lang="en-US" dirty="0"/>
          </a:p>
        </p:txBody>
      </p:sp>
      <p:sp>
        <p:nvSpPr>
          <p:cNvPr id="65" name="Rounded Rectangle 64">
            <a:extLst>
              <a:ext uri="{FF2B5EF4-FFF2-40B4-BE49-F238E27FC236}">
                <a16:creationId xmlns:a16="http://schemas.microsoft.com/office/drawing/2014/main" id="{C7634129-FFCA-6648-B1AF-434E76B9DB9B}"/>
              </a:ext>
            </a:extLst>
          </p:cNvPr>
          <p:cNvSpPr/>
          <p:nvPr/>
        </p:nvSpPr>
        <p:spPr>
          <a:xfrm>
            <a:off x="6252160" y="2476250"/>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sp>
        <p:nvSpPr>
          <p:cNvPr id="67" name="Rounded Rectangle 66">
            <a:extLst>
              <a:ext uri="{FF2B5EF4-FFF2-40B4-BE49-F238E27FC236}">
                <a16:creationId xmlns:a16="http://schemas.microsoft.com/office/drawing/2014/main" id="{39092F40-1721-7149-BC7B-DFE33AEC7E53}"/>
              </a:ext>
            </a:extLst>
          </p:cNvPr>
          <p:cNvSpPr/>
          <p:nvPr/>
        </p:nvSpPr>
        <p:spPr>
          <a:xfrm>
            <a:off x="8748052" y="2471846"/>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sp>
        <p:nvSpPr>
          <p:cNvPr id="60" name="Rectangle 59">
            <a:extLst>
              <a:ext uri="{FF2B5EF4-FFF2-40B4-BE49-F238E27FC236}">
                <a16:creationId xmlns:a16="http://schemas.microsoft.com/office/drawing/2014/main" id="{D880F658-8253-9A42-BC7D-9E549C5A5A2F}"/>
              </a:ext>
            </a:extLst>
          </p:cNvPr>
          <p:cNvSpPr/>
          <p:nvPr/>
        </p:nvSpPr>
        <p:spPr>
          <a:xfrm>
            <a:off x="1456425" y="8865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62" name="Group 193">
            <a:extLst>
              <a:ext uri="{FF2B5EF4-FFF2-40B4-BE49-F238E27FC236}">
                <a16:creationId xmlns:a16="http://schemas.microsoft.com/office/drawing/2014/main" id="{C890C0C9-6E06-8343-A7F4-3B2E1A15F79F}"/>
              </a:ext>
            </a:extLst>
          </p:cNvPr>
          <p:cNvGrpSpPr/>
          <p:nvPr/>
        </p:nvGrpSpPr>
        <p:grpSpPr>
          <a:xfrm>
            <a:off x="604716" y="907362"/>
            <a:ext cx="639880" cy="863862"/>
            <a:chOff x="8826" y="-1"/>
            <a:chExt cx="707232" cy="899522"/>
          </a:xfrm>
        </p:grpSpPr>
        <p:grpSp>
          <p:nvGrpSpPr>
            <p:cNvPr id="63" name="Group 191">
              <a:extLst>
                <a:ext uri="{FF2B5EF4-FFF2-40B4-BE49-F238E27FC236}">
                  <a16:creationId xmlns:a16="http://schemas.microsoft.com/office/drawing/2014/main" id="{E2E8B827-0E8D-5D46-825E-0DFD74530D11}"/>
                </a:ext>
              </a:extLst>
            </p:cNvPr>
            <p:cNvGrpSpPr/>
            <p:nvPr/>
          </p:nvGrpSpPr>
          <p:grpSpPr>
            <a:xfrm>
              <a:off x="8826" y="-1"/>
              <a:ext cx="707232" cy="707233"/>
              <a:chOff x="8826" y="0"/>
              <a:chExt cx="707231" cy="707231"/>
            </a:xfrm>
          </p:grpSpPr>
          <p:sp>
            <p:nvSpPr>
              <p:cNvPr id="71" name="Shape 189">
                <a:extLst>
                  <a:ext uri="{FF2B5EF4-FFF2-40B4-BE49-F238E27FC236}">
                    <a16:creationId xmlns:a16="http://schemas.microsoft.com/office/drawing/2014/main" id="{E6EFD34C-43E1-3740-B78A-57DC5095B99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72" name="_-02.png">
                <a:extLst>
                  <a:ext uri="{FF2B5EF4-FFF2-40B4-BE49-F238E27FC236}">
                    <a16:creationId xmlns:a16="http://schemas.microsoft.com/office/drawing/2014/main" id="{4736D9A6-853D-AD40-8970-0E4AD06306BA}"/>
                  </a:ext>
                </a:extLst>
              </p:cNvPr>
              <p:cNvPicPr/>
              <p:nvPr/>
            </p:nvPicPr>
            <p:blipFill>
              <a:blip r:embed="rId3"/>
              <a:srcRect l="24323" t="21763" r="24323" b="21763"/>
              <a:stretch>
                <a:fillRect/>
              </a:stretch>
            </p:blipFill>
            <p:spPr>
              <a:xfrm>
                <a:off x="172020" y="153919"/>
                <a:ext cx="363191" cy="399394"/>
              </a:xfrm>
              <a:prstGeom prst="rect">
                <a:avLst/>
              </a:prstGeom>
              <a:ln w="3175" cap="flat">
                <a:noFill/>
                <a:miter lim="400000"/>
              </a:ln>
              <a:effectLst/>
            </p:spPr>
          </p:pic>
        </p:grpSp>
        <p:sp>
          <p:nvSpPr>
            <p:cNvPr id="64" name="Shape 192">
              <a:extLst>
                <a:ext uri="{FF2B5EF4-FFF2-40B4-BE49-F238E27FC236}">
                  <a16:creationId xmlns:a16="http://schemas.microsoft.com/office/drawing/2014/main" id="{00913324-B2B2-7648-95ED-E54731140E4D}"/>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grpSp>
        <p:nvGrpSpPr>
          <p:cNvPr id="44" name="Group 43">
            <a:extLst>
              <a:ext uri="{FF2B5EF4-FFF2-40B4-BE49-F238E27FC236}">
                <a16:creationId xmlns:a16="http://schemas.microsoft.com/office/drawing/2014/main" id="{F541B9BE-0D2D-A740-9537-3606D2FA1367}"/>
              </a:ext>
            </a:extLst>
          </p:cNvPr>
          <p:cNvGrpSpPr/>
          <p:nvPr/>
        </p:nvGrpSpPr>
        <p:grpSpPr>
          <a:xfrm>
            <a:off x="1305666" y="1990103"/>
            <a:ext cx="835775" cy="355209"/>
            <a:chOff x="2605549" y="2273123"/>
            <a:chExt cx="835775" cy="355209"/>
          </a:xfrm>
        </p:grpSpPr>
        <p:grpSp>
          <p:nvGrpSpPr>
            <p:cNvPr id="42" name="Group 41">
              <a:extLst>
                <a:ext uri="{FF2B5EF4-FFF2-40B4-BE49-F238E27FC236}">
                  <a16:creationId xmlns:a16="http://schemas.microsoft.com/office/drawing/2014/main" id="{2BE846C1-DF17-AE4C-A8A4-7E0C6FCEA1FE}"/>
                </a:ext>
              </a:extLst>
            </p:cNvPr>
            <p:cNvGrpSpPr/>
            <p:nvPr/>
          </p:nvGrpSpPr>
          <p:grpSpPr>
            <a:xfrm>
              <a:off x="2605549" y="2273123"/>
              <a:ext cx="253071" cy="355209"/>
              <a:chOff x="2605549" y="2282084"/>
              <a:chExt cx="253071" cy="355209"/>
            </a:xfrm>
          </p:grpSpPr>
          <p:sp>
            <p:nvSpPr>
              <p:cNvPr id="3" name="Oval 2">
                <a:extLst>
                  <a:ext uri="{FF2B5EF4-FFF2-40B4-BE49-F238E27FC236}">
                    <a16:creationId xmlns:a16="http://schemas.microsoft.com/office/drawing/2014/main" id="{25E75969-2BAB-B543-8A4E-2E82A43ED8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DDDA38DA-B5E1-B64B-BB6F-CF5D3083120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a:extLst>
                <a:ext uri="{FF2B5EF4-FFF2-40B4-BE49-F238E27FC236}">
                  <a16:creationId xmlns:a16="http://schemas.microsoft.com/office/drawing/2014/main" id="{217BFF14-7460-7047-B903-7060DD62B3A9}"/>
                </a:ext>
              </a:extLst>
            </p:cNvPr>
            <p:cNvGrpSpPr/>
            <p:nvPr/>
          </p:nvGrpSpPr>
          <p:grpSpPr>
            <a:xfrm>
              <a:off x="2901383" y="2273123"/>
              <a:ext cx="253071" cy="355209"/>
              <a:chOff x="2605549" y="2282084"/>
              <a:chExt cx="253071" cy="355209"/>
            </a:xfrm>
          </p:grpSpPr>
          <p:sp>
            <p:nvSpPr>
              <p:cNvPr id="74" name="Oval 73">
                <a:extLst>
                  <a:ext uri="{FF2B5EF4-FFF2-40B4-BE49-F238E27FC236}">
                    <a16:creationId xmlns:a16="http://schemas.microsoft.com/office/drawing/2014/main" id="{68D6F21B-830E-E34E-BE75-AC21FBF92D66}"/>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39CDFA08-6E4A-F642-BBBA-B630C88B83A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75">
              <a:extLst>
                <a:ext uri="{FF2B5EF4-FFF2-40B4-BE49-F238E27FC236}">
                  <a16:creationId xmlns:a16="http://schemas.microsoft.com/office/drawing/2014/main" id="{2B6FF1BA-2710-4844-A024-74F3B1FB4220}"/>
                </a:ext>
              </a:extLst>
            </p:cNvPr>
            <p:cNvGrpSpPr/>
            <p:nvPr/>
          </p:nvGrpSpPr>
          <p:grpSpPr>
            <a:xfrm>
              <a:off x="3188253" y="2273123"/>
              <a:ext cx="253071" cy="355209"/>
              <a:chOff x="2605549" y="2282084"/>
              <a:chExt cx="253071" cy="355209"/>
            </a:xfrm>
          </p:grpSpPr>
          <p:sp>
            <p:nvSpPr>
              <p:cNvPr id="77" name="Oval 76">
                <a:extLst>
                  <a:ext uri="{FF2B5EF4-FFF2-40B4-BE49-F238E27FC236}">
                    <a16:creationId xmlns:a16="http://schemas.microsoft.com/office/drawing/2014/main" id="{EE78107A-9C03-CC4A-B5D5-E67A73060D93}"/>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4BEFC6B0-B727-1644-A6B3-2D51A2BC34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80" name="Can 79">
            <a:extLst>
              <a:ext uri="{FF2B5EF4-FFF2-40B4-BE49-F238E27FC236}">
                <a16:creationId xmlns:a16="http://schemas.microsoft.com/office/drawing/2014/main" id="{C37E2B53-2990-254A-B522-25BAA02E0C93}"/>
              </a:ext>
            </a:extLst>
          </p:cNvPr>
          <p:cNvSpPr/>
          <p:nvPr/>
        </p:nvSpPr>
        <p:spPr>
          <a:xfrm flipH="1">
            <a:off x="5218187" y="261896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bg1"/>
                </a:solidFill>
              </a:rPr>
              <a:t>ReeFer</a:t>
            </a:r>
            <a:endParaRPr lang="en-US" sz="1000" dirty="0">
              <a:solidFill>
                <a:schemeClr val="bg1"/>
              </a:solidFill>
            </a:endParaRPr>
          </a:p>
        </p:txBody>
      </p:sp>
      <p:grpSp>
        <p:nvGrpSpPr>
          <p:cNvPr id="84" name="Group 83">
            <a:extLst>
              <a:ext uri="{FF2B5EF4-FFF2-40B4-BE49-F238E27FC236}">
                <a16:creationId xmlns:a16="http://schemas.microsoft.com/office/drawing/2014/main" id="{F6E9BBE1-9BF8-534D-9BC2-3ADC9A70FA22}"/>
              </a:ext>
            </a:extLst>
          </p:cNvPr>
          <p:cNvGrpSpPr/>
          <p:nvPr/>
        </p:nvGrpSpPr>
        <p:grpSpPr>
          <a:xfrm>
            <a:off x="4111288" y="2124049"/>
            <a:ext cx="835775" cy="355209"/>
            <a:chOff x="2605549" y="2273123"/>
            <a:chExt cx="835775" cy="355209"/>
          </a:xfrm>
        </p:grpSpPr>
        <p:grpSp>
          <p:nvGrpSpPr>
            <p:cNvPr id="85" name="Group 84">
              <a:extLst>
                <a:ext uri="{FF2B5EF4-FFF2-40B4-BE49-F238E27FC236}">
                  <a16:creationId xmlns:a16="http://schemas.microsoft.com/office/drawing/2014/main" id="{C2F31220-B986-9343-A590-97762C14278D}"/>
                </a:ext>
              </a:extLst>
            </p:cNvPr>
            <p:cNvGrpSpPr/>
            <p:nvPr/>
          </p:nvGrpSpPr>
          <p:grpSpPr>
            <a:xfrm>
              <a:off x="2605549" y="2273123"/>
              <a:ext cx="253071" cy="355209"/>
              <a:chOff x="2605549" y="2282084"/>
              <a:chExt cx="253071" cy="355209"/>
            </a:xfrm>
          </p:grpSpPr>
          <p:sp>
            <p:nvSpPr>
              <p:cNvPr id="92" name="Oval 91">
                <a:extLst>
                  <a:ext uri="{FF2B5EF4-FFF2-40B4-BE49-F238E27FC236}">
                    <a16:creationId xmlns:a16="http://schemas.microsoft.com/office/drawing/2014/main" id="{01893227-09FB-A849-9E9C-3D2825E1EF3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500FFC2F-7DE2-6641-8BEA-BAC562189294}"/>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D94F9129-0484-CA43-A8CF-086C1DF79A84}"/>
                </a:ext>
              </a:extLst>
            </p:cNvPr>
            <p:cNvGrpSpPr/>
            <p:nvPr/>
          </p:nvGrpSpPr>
          <p:grpSpPr>
            <a:xfrm>
              <a:off x="2901383" y="2273123"/>
              <a:ext cx="253071" cy="355209"/>
              <a:chOff x="2605549" y="2282084"/>
              <a:chExt cx="253071" cy="355209"/>
            </a:xfrm>
          </p:grpSpPr>
          <p:sp>
            <p:nvSpPr>
              <p:cNvPr id="90" name="Oval 89">
                <a:extLst>
                  <a:ext uri="{FF2B5EF4-FFF2-40B4-BE49-F238E27FC236}">
                    <a16:creationId xmlns:a16="http://schemas.microsoft.com/office/drawing/2014/main" id="{421B4502-D98F-194C-8175-3F7C83582CCC}"/>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59C7A8C7-7600-1349-8190-0F2BBC1706A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7" name="Group 86">
              <a:extLst>
                <a:ext uri="{FF2B5EF4-FFF2-40B4-BE49-F238E27FC236}">
                  <a16:creationId xmlns:a16="http://schemas.microsoft.com/office/drawing/2014/main" id="{C8265043-155A-DF41-9CE9-43A9DF297937}"/>
                </a:ext>
              </a:extLst>
            </p:cNvPr>
            <p:cNvGrpSpPr/>
            <p:nvPr/>
          </p:nvGrpSpPr>
          <p:grpSpPr>
            <a:xfrm>
              <a:off x="3188253" y="2273123"/>
              <a:ext cx="253071" cy="355209"/>
              <a:chOff x="2605549" y="2282084"/>
              <a:chExt cx="253071" cy="355209"/>
            </a:xfrm>
          </p:grpSpPr>
          <p:sp>
            <p:nvSpPr>
              <p:cNvPr id="88" name="Oval 87">
                <a:extLst>
                  <a:ext uri="{FF2B5EF4-FFF2-40B4-BE49-F238E27FC236}">
                    <a16:creationId xmlns:a16="http://schemas.microsoft.com/office/drawing/2014/main" id="{7C42B915-4923-7A42-BCDE-0AD1DB8B83A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0CD157C0-3BD2-0F4B-BFC7-94C624AD0213}"/>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94" name="Can 93">
            <a:extLst>
              <a:ext uri="{FF2B5EF4-FFF2-40B4-BE49-F238E27FC236}">
                <a16:creationId xmlns:a16="http://schemas.microsoft.com/office/drawing/2014/main" id="{E5033816-63ED-3740-A6E4-688EE0866567}"/>
              </a:ext>
            </a:extLst>
          </p:cNvPr>
          <p:cNvSpPr/>
          <p:nvPr/>
        </p:nvSpPr>
        <p:spPr>
          <a:xfrm rot="5400000">
            <a:off x="5508687" y="3395565"/>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a:extLst>
              <a:ext uri="{FF2B5EF4-FFF2-40B4-BE49-F238E27FC236}">
                <a16:creationId xmlns:a16="http://schemas.microsoft.com/office/drawing/2014/main" id="{398F68F6-4524-A947-A778-228696400E41}"/>
              </a:ext>
            </a:extLst>
          </p:cNvPr>
          <p:cNvSpPr txBox="1"/>
          <p:nvPr/>
        </p:nvSpPr>
        <p:spPr>
          <a:xfrm>
            <a:off x="5240816" y="3693723"/>
            <a:ext cx="583814" cy="261610"/>
          </a:xfrm>
          <a:prstGeom prst="rect">
            <a:avLst/>
          </a:prstGeom>
          <a:noFill/>
        </p:spPr>
        <p:txBody>
          <a:bodyPr wrap="none" rtlCol="0">
            <a:spAutoFit/>
          </a:bodyPr>
          <a:lstStyle/>
          <a:p>
            <a:r>
              <a:rPr lang="en-US" sz="1100" dirty="0">
                <a:solidFill>
                  <a:schemeClr val="bg1"/>
                </a:solidFill>
              </a:rPr>
              <a:t>orders</a:t>
            </a:r>
          </a:p>
        </p:txBody>
      </p:sp>
      <p:cxnSp>
        <p:nvCxnSpPr>
          <p:cNvPr id="96" name="Elbow Connector 95">
            <a:extLst>
              <a:ext uri="{FF2B5EF4-FFF2-40B4-BE49-F238E27FC236}">
                <a16:creationId xmlns:a16="http://schemas.microsoft.com/office/drawing/2014/main" id="{46E8A0B6-0C4A-4B4D-9770-7DF204ECD572}"/>
              </a:ext>
            </a:extLst>
          </p:cNvPr>
          <p:cNvCxnSpPr>
            <a:cxnSpLocks/>
            <a:stCxn id="65" idx="2"/>
            <a:endCxn id="94" idx="2"/>
          </p:cNvCxnSpPr>
          <p:nvPr/>
        </p:nvCxnSpPr>
        <p:spPr>
          <a:xfrm rot="5400000">
            <a:off x="6049778" y="2723450"/>
            <a:ext cx="559989" cy="1331617"/>
          </a:xfrm>
          <a:prstGeom prst="bentConnector3">
            <a:avLst>
              <a:gd name="adj1" fmla="val 50000"/>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D3E3FD48-EFD7-6548-8CF4-5147F3FBF851}"/>
              </a:ext>
            </a:extLst>
          </p:cNvPr>
          <p:cNvGrpSpPr/>
          <p:nvPr/>
        </p:nvGrpSpPr>
        <p:grpSpPr>
          <a:xfrm>
            <a:off x="6670285" y="2116638"/>
            <a:ext cx="835775" cy="355209"/>
            <a:chOff x="2605549" y="2273123"/>
            <a:chExt cx="835775" cy="355209"/>
          </a:xfrm>
        </p:grpSpPr>
        <p:grpSp>
          <p:nvGrpSpPr>
            <p:cNvPr id="100" name="Group 99">
              <a:extLst>
                <a:ext uri="{FF2B5EF4-FFF2-40B4-BE49-F238E27FC236}">
                  <a16:creationId xmlns:a16="http://schemas.microsoft.com/office/drawing/2014/main" id="{DB2B32ED-EDB4-0840-88C6-4E2BB81DAB2F}"/>
                </a:ext>
              </a:extLst>
            </p:cNvPr>
            <p:cNvGrpSpPr/>
            <p:nvPr/>
          </p:nvGrpSpPr>
          <p:grpSpPr>
            <a:xfrm>
              <a:off x="2605549" y="2273123"/>
              <a:ext cx="253071" cy="355209"/>
              <a:chOff x="2605549" y="2282084"/>
              <a:chExt cx="253071" cy="355209"/>
            </a:xfrm>
          </p:grpSpPr>
          <p:sp>
            <p:nvSpPr>
              <p:cNvPr id="107" name="Oval 106">
                <a:extLst>
                  <a:ext uri="{FF2B5EF4-FFF2-40B4-BE49-F238E27FC236}">
                    <a16:creationId xmlns:a16="http://schemas.microsoft.com/office/drawing/2014/main" id="{EDAF1749-990A-A044-ABF3-78F12ABBFF1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B8A95824-2AB0-D241-ABDF-AF15A2CF3D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D76E18D9-5FCE-FE4D-8EB5-5A3E42CFE485}"/>
                </a:ext>
              </a:extLst>
            </p:cNvPr>
            <p:cNvGrpSpPr/>
            <p:nvPr/>
          </p:nvGrpSpPr>
          <p:grpSpPr>
            <a:xfrm>
              <a:off x="2901383" y="2273123"/>
              <a:ext cx="253071" cy="355209"/>
              <a:chOff x="2605549" y="2282084"/>
              <a:chExt cx="253071" cy="355209"/>
            </a:xfrm>
          </p:grpSpPr>
          <p:sp>
            <p:nvSpPr>
              <p:cNvPr id="105" name="Oval 104">
                <a:extLst>
                  <a:ext uri="{FF2B5EF4-FFF2-40B4-BE49-F238E27FC236}">
                    <a16:creationId xmlns:a16="http://schemas.microsoft.com/office/drawing/2014/main" id="{384FB957-0C72-1C4A-8145-A1DB2978E3A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6E776FEF-3FF5-1E43-9E54-9DB26086533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2" name="Group 101">
              <a:extLst>
                <a:ext uri="{FF2B5EF4-FFF2-40B4-BE49-F238E27FC236}">
                  <a16:creationId xmlns:a16="http://schemas.microsoft.com/office/drawing/2014/main" id="{33750224-19D3-9B4E-9CC3-C0DE61BFA266}"/>
                </a:ext>
              </a:extLst>
            </p:cNvPr>
            <p:cNvGrpSpPr/>
            <p:nvPr/>
          </p:nvGrpSpPr>
          <p:grpSpPr>
            <a:xfrm>
              <a:off x="3188253" y="2273123"/>
              <a:ext cx="253071" cy="355209"/>
              <a:chOff x="2605549" y="2282084"/>
              <a:chExt cx="253071" cy="355209"/>
            </a:xfrm>
          </p:grpSpPr>
          <p:sp>
            <p:nvSpPr>
              <p:cNvPr id="103" name="Oval 102">
                <a:extLst>
                  <a:ext uri="{FF2B5EF4-FFF2-40B4-BE49-F238E27FC236}">
                    <a16:creationId xmlns:a16="http://schemas.microsoft.com/office/drawing/2014/main" id="{D7794EE4-A195-D641-A327-3705B4864F62}"/>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2B9F1B9C-5C76-EA46-9DE2-1B8FCC3E74C8}"/>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09" name="Can 108">
            <a:extLst>
              <a:ext uri="{FF2B5EF4-FFF2-40B4-BE49-F238E27FC236}">
                <a16:creationId xmlns:a16="http://schemas.microsoft.com/office/drawing/2014/main" id="{A817AE1D-C825-AC4C-8643-6568D32759E9}"/>
              </a:ext>
            </a:extLst>
          </p:cNvPr>
          <p:cNvSpPr/>
          <p:nvPr/>
        </p:nvSpPr>
        <p:spPr>
          <a:xfrm flipH="1">
            <a:off x="7812286" y="266485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grpSp>
        <p:nvGrpSpPr>
          <p:cNvPr id="110" name="Group 109">
            <a:extLst>
              <a:ext uri="{FF2B5EF4-FFF2-40B4-BE49-F238E27FC236}">
                <a16:creationId xmlns:a16="http://schemas.microsoft.com/office/drawing/2014/main" id="{34823433-42B0-214D-87DB-18C49181C5F7}"/>
              </a:ext>
            </a:extLst>
          </p:cNvPr>
          <p:cNvGrpSpPr/>
          <p:nvPr/>
        </p:nvGrpSpPr>
        <p:grpSpPr>
          <a:xfrm>
            <a:off x="9101923" y="4873966"/>
            <a:ext cx="835775" cy="355209"/>
            <a:chOff x="2605549" y="2273123"/>
            <a:chExt cx="835775" cy="355209"/>
          </a:xfrm>
        </p:grpSpPr>
        <p:grpSp>
          <p:nvGrpSpPr>
            <p:cNvPr id="111" name="Group 110">
              <a:extLst>
                <a:ext uri="{FF2B5EF4-FFF2-40B4-BE49-F238E27FC236}">
                  <a16:creationId xmlns:a16="http://schemas.microsoft.com/office/drawing/2014/main" id="{3EED8E54-9EE1-FC4D-8F83-00A09DED19BE}"/>
                </a:ext>
              </a:extLst>
            </p:cNvPr>
            <p:cNvGrpSpPr/>
            <p:nvPr/>
          </p:nvGrpSpPr>
          <p:grpSpPr>
            <a:xfrm>
              <a:off x="2605549" y="2273123"/>
              <a:ext cx="253071" cy="355209"/>
              <a:chOff x="2605549" y="2282084"/>
              <a:chExt cx="253071" cy="355209"/>
            </a:xfrm>
          </p:grpSpPr>
          <p:sp>
            <p:nvSpPr>
              <p:cNvPr id="118" name="Oval 117">
                <a:extLst>
                  <a:ext uri="{FF2B5EF4-FFF2-40B4-BE49-F238E27FC236}">
                    <a16:creationId xmlns:a16="http://schemas.microsoft.com/office/drawing/2014/main" id="{28ABC1AB-85A4-FF4E-AB4A-D874EDE0118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a:extLst>
                  <a:ext uri="{FF2B5EF4-FFF2-40B4-BE49-F238E27FC236}">
                    <a16:creationId xmlns:a16="http://schemas.microsoft.com/office/drawing/2014/main" id="{E78591D3-A01C-4E4D-BAC1-A87027E89B7F}"/>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2" name="Group 111">
              <a:extLst>
                <a:ext uri="{FF2B5EF4-FFF2-40B4-BE49-F238E27FC236}">
                  <a16:creationId xmlns:a16="http://schemas.microsoft.com/office/drawing/2014/main" id="{E7680C14-0832-8A4B-B00A-BB3CBB413566}"/>
                </a:ext>
              </a:extLst>
            </p:cNvPr>
            <p:cNvGrpSpPr/>
            <p:nvPr/>
          </p:nvGrpSpPr>
          <p:grpSpPr>
            <a:xfrm>
              <a:off x="2901383" y="2273123"/>
              <a:ext cx="253071" cy="355209"/>
              <a:chOff x="2605549" y="2282084"/>
              <a:chExt cx="253071" cy="355209"/>
            </a:xfrm>
          </p:grpSpPr>
          <p:sp>
            <p:nvSpPr>
              <p:cNvPr id="116" name="Oval 115">
                <a:extLst>
                  <a:ext uri="{FF2B5EF4-FFF2-40B4-BE49-F238E27FC236}">
                    <a16:creationId xmlns:a16="http://schemas.microsoft.com/office/drawing/2014/main" id="{0E58E76E-6DA6-764A-B34F-FAD6DD5BC07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96DC961E-16F0-4B47-AAC9-750070FAA82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3" name="Group 112">
              <a:extLst>
                <a:ext uri="{FF2B5EF4-FFF2-40B4-BE49-F238E27FC236}">
                  <a16:creationId xmlns:a16="http://schemas.microsoft.com/office/drawing/2014/main" id="{37C523E4-4A4E-314C-9DF7-7E03D4464250}"/>
                </a:ext>
              </a:extLst>
            </p:cNvPr>
            <p:cNvGrpSpPr/>
            <p:nvPr/>
          </p:nvGrpSpPr>
          <p:grpSpPr>
            <a:xfrm>
              <a:off x="3188253" y="2273123"/>
              <a:ext cx="253071" cy="355209"/>
              <a:chOff x="2605549" y="2282084"/>
              <a:chExt cx="253071" cy="355209"/>
            </a:xfrm>
          </p:grpSpPr>
          <p:sp>
            <p:nvSpPr>
              <p:cNvPr id="114" name="Oval 113">
                <a:extLst>
                  <a:ext uri="{FF2B5EF4-FFF2-40B4-BE49-F238E27FC236}">
                    <a16:creationId xmlns:a16="http://schemas.microsoft.com/office/drawing/2014/main" id="{8169B967-7965-0347-8AA9-40FAD9A7C30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67070519-A962-0B47-8B7B-69CF821C78D7}"/>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a:extLst>
              <a:ext uri="{FF2B5EF4-FFF2-40B4-BE49-F238E27FC236}">
                <a16:creationId xmlns:a16="http://schemas.microsoft.com/office/drawing/2014/main" id="{BF6313DC-92DB-5746-8E46-A902EB4EB011}"/>
              </a:ext>
            </a:extLst>
          </p:cNvPr>
          <p:cNvGrpSpPr/>
          <p:nvPr/>
        </p:nvGrpSpPr>
        <p:grpSpPr>
          <a:xfrm>
            <a:off x="1700073" y="4867560"/>
            <a:ext cx="835775" cy="355209"/>
            <a:chOff x="2605549" y="2273123"/>
            <a:chExt cx="835775" cy="355209"/>
          </a:xfrm>
        </p:grpSpPr>
        <p:grpSp>
          <p:nvGrpSpPr>
            <p:cNvPr id="121" name="Group 120">
              <a:extLst>
                <a:ext uri="{FF2B5EF4-FFF2-40B4-BE49-F238E27FC236}">
                  <a16:creationId xmlns:a16="http://schemas.microsoft.com/office/drawing/2014/main" id="{66F624E6-C360-B543-9B62-6B0FA9CDE585}"/>
                </a:ext>
              </a:extLst>
            </p:cNvPr>
            <p:cNvGrpSpPr/>
            <p:nvPr/>
          </p:nvGrpSpPr>
          <p:grpSpPr>
            <a:xfrm>
              <a:off x="2605549" y="2273123"/>
              <a:ext cx="253071" cy="355209"/>
              <a:chOff x="2605549" y="2282084"/>
              <a:chExt cx="253071" cy="355209"/>
            </a:xfrm>
          </p:grpSpPr>
          <p:sp>
            <p:nvSpPr>
              <p:cNvPr id="128" name="Oval 127">
                <a:extLst>
                  <a:ext uri="{FF2B5EF4-FFF2-40B4-BE49-F238E27FC236}">
                    <a16:creationId xmlns:a16="http://schemas.microsoft.com/office/drawing/2014/main" id="{6DE21E12-D9BF-A14F-A702-EE2D6A614C40}"/>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68274AE6-120A-7F4D-B896-0AFCA4A472E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2" name="Group 121">
              <a:extLst>
                <a:ext uri="{FF2B5EF4-FFF2-40B4-BE49-F238E27FC236}">
                  <a16:creationId xmlns:a16="http://schemas.microsoft.com/office/drawing/2014/main" id="{F7B45761-280E-114C-B99C-7E3828C2258A}"/>
                </a:ext>
              </a:extLst>
            </p:cNvPr>
            <p:cNvGrpSpPr/>
            <p:nvPr/>
          </p:nvGrpSpPr>
          <p:grpSpPr>
            <a:xfrm>
              <a:off x="2901383" y="2273123"/>
              <a:ext cx="253071" cy="355209"/>
              <a:chOff x="2605549" y="2282084"/>
              <a:chExt cx="253071" cy="355209"/>
            </a:xfrm>
          </p:grpSpPr>
          <p:sp>
            <p:nvSpPr>
              <p:cNvPr id="126" name="Oval 125">
                <a:extLst>
                  <a:ext uri="{FF2B5EF4-FFF2-40B4-BE49-F238E27FC236}">
                    <a16:creationId xmlns:a16="http://schemas.microsoft.com/office/drawing/2014/main" id="{E2651108-1A08-A840-8C95-DB2CBA83446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897EEED8-184C-9447-BDFE-7D4657B2901E}"/>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3" name="Group 122">
              <a:extLst>
                <a:ext uri="{FF2B5EF4-FFF2-40B4-BE49-F238E27FC236}">
                  <a16:creationId xmlns:a16="http://schemas.microsoft.com/office/drawing/2014/main" id="{CBE8BD12-F749-2047-B927-8271480AF6CC}"/>
                </a:ext>
              </a:extLst>
            </p:cNvPr>
            <p:cNvGrpSpPr/>
            <p:nvPr/>
          </p:nvGrpSpPr>
          <p:grpSpPr>
            <a:xfrm>
              <a:off x="3188253" y="2273123"/>
              <a:ext cx="253071" cy="355209"/>
              <a:chOff x="2605549" y="2282084"/>
              <a:chExt cx="253071" cy="355209"/>
            </a:xfrm>
          </p:grpSpPr>
          <p:sp>
            <p:nvSpPr>
              <p:cNvPr id="124" name="Oval 123">
                <a:extLst>
                  <a:ext uri="{FF2B5EF4-FFF2-40B4-BE49-F238E27FC236}">
                    <a16:creationId xmlns:a16="http://schemas.microsoft.com/office/drawing/2014/main" id="{D75B8CC4-69EA-BF45-9106-32176F41822D}"/>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B5011DE4-9AAA-0C46-8558-BB900699F41B}"/>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30" name="Elbow Connector 129">
            <a:extLst>
              <a:ext uri="{FF2B5EF4-FFF2-40B4-BE49-F238E27FC236}">
                <a16:creationId xmlns:a16="http://schemas.microsoft.com/office/drawing/2014/main" id="{C230435D-C8D8-7E46-94D5-ECB5D3E1FD20}"/>
              </a:ext>
            </a:extLst>
          </p:cNvPr>
          <p:cNvCxnSpPr>
            <a:cxnSpLocks/>
            <a:stCxn id="19" idx="3"/>
            <a:endCxn id="17" idx="4"/>
          </p:cNvCxnSpPr>
          <p:nvPr/>
        </p:nvCxnSpPr>
        <p:spPr>
          <a:xfrm flipV="1">
            <a:off x="6111830" y="3972151"/>
            <a:ext cx="1766985" cy="866488"/>
          </a:xfrm>
          <a:prstGeom prst="bentConnector2">
            <a:avLst/>
          </a:prstGeom>
          <a:ln>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7F0FE88C-7CBF-5843-BBB9-A9E88E369BC3}"/>
              </a:ext>
            </a:extLst>
          </p:cNvPr>
          <p:cNvGrpSpPr/>
          <p:nvPr/>
        </p:nvGrpSpPr>
        <p:grpSpPr>
          <a:xfrm>
            <a:off x="9113787" y="2107403"/>
            <a:ext cx="835775" cy="355209"/>
            <a:chOff x="2605549" y="2273123"/>
            <a:chExt cx="835775" cy="355209"/>
          </a:xfrm>
        </p:grpSpPr>
        <p:grpSp>
          <p:nvGrpSpPr>
            <p:cNvPr id="135" name="Group 134">
              <a:extLst>
                <a:ext uri="{FF2B5EF4-FFF2-40B4-BE49-F238E27FC236}">
                  <a16:creationId xmlns:a16="http://schemas.microsoft.com/office/drawing/2014/main" id="{F9E32636-BAB3-A14F-BFF1-9FF5168EE1F0}"/>
                </a:ext>
              </a:extLst>
            </p:cNvPr>
            <p:cNvGrpSpPr/>
            <p:nvPr/>
          </p:nvGrpSpPr>
          <p:grpSpPr>
            <a:xfrm>
              <a:off x="2605549" y="2273123"/>
              <a:ext cx="253071" cy="355209"/>
              <a:chOff x="2605549" y="2282084"/>
              <a:chExt cx="253071" cy="355209"/>
            </a:xfrm>
          </p:grpSpPr>
          <p:sp>
            <p:nvSpPr>
              <p:cNvPr id="142" name="Oval 141">
                <a:extLst>
                  <a:ext uri="{FF2B5EF4-FFF2-40B4-BE49-F238E27FC236}">
                    <a16:creationId xmlns:a16="http://schemas.microsoft.com/office/drawing/2014/main" id="{2F2CC173-52BC-DC42-99D5-3327D2E221A9}"/>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D92E2579-60D4-B946-AB8A-AA107196EDE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6" name="Group 135">
              <a:extLst>
                <a:ext uri="{FF2B5EF4-FFF2-40B4-BE49-F238E27FC236}">
                  <a16:creationId xmlns:a16="http://schemas.microsoft.com/office/drawing/2014/main" id="{E4E29940-1DB1-904E-A73D-57A3730F4300}"/>
                </a:ext>
              </a:extLst>
            </p:cNvPr>
            <p:cNvGrpSpPr/>
            <p:nvPr/>
          </p:nvGrpSpPr>
          <p:grpSpPr>
            <a:xfrm>
              <a:off x="2901383" y="2273123"/>
              <a:ext cx="253071" cy="355209"/>
              <a:chOff x="2605549" y="2282084"/>
              <a:chExt cx="253071" cy="355209"/>
            </a:xfrm>
          </p:grpSpPr>
          <p:sp>
            <p:nvSpPr>
              <p:cNvPr id="140" name="Oval 139">
                <a:extLst>
                  <a:ext uri="{FF2B5EF4-FFF2-40B4-BE49-F238E27FC236}">
                    <a16:creationId xmlns:a16="http://schemas.microsoft.com/office/drawing/2014/main" id="{40137147-A7B2-C345-8261-9ACDB5E734B8}"/>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a:extLst>
                  <a:ext uri="{FF2B5EF4-FFF2-40B4-BE49-F238E27FC236}">
                    <a16:creationId xmlns:a16="http://schemas.microsoft.com/office/drawing/2014/main" id="{2E5B6BF1-69FD-4B45-AAE7-4C68DA311D4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7" name="Group 136">
              <a:extLst>
                <a:ext uri="{FF2B5EF4-FFF2-40B4-BE49-F238E27FC236}">
                  <a16:creationId xmlns:a16="http://schemas.microsoft.com/office/drawing/2014/main" id="{34F2188F-0EA9-4F4F-A5F1-9ECC049738AB}"/>
                </a:ext>
              </a:extLst>
            </p:cNvPr>
            <p:cNvGrpSpPr/>
            <p:nvPr/>
          </p:nvGrpSpPr>
          <p:grpSpPr>
            <a:xfrm>
              <a:off x="3188253" y="2273123"/>
              <a:ext cx="253071" cy="355209"/>
              <a:chOff x="2605549" y="2282084"/>
              <a:chExt cx="253071" cy="355209"/>
            </a:xfrm>
          </p:grpSpPr>
          <p:sp>
            <p:nvSpPr>
              <p:cNvPr id="138" name="Oval 137">
                <a:extLst>
                  <a:ext uri="{FF2B5EF4-FFF2-40B4-BE49-F238E27FC236}">
                    <a16:creationId xmlns:a16="http://schemas.microsoft.com/office/drawing/2014/main" id="{1D756FA6-1ED8-394A-BEE7-0B6DF2C3D0A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F797462-AFBA-C04F-B0CA-E1C4924B824A}"/>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cxnSp>
        <p:nvCxnSpPr>
          <p:cNvPr id="145" name="Elbow Connector 144">
            <a:extLst>
              <a:ext uri="{FF2B5EF4-FFF2-40B4-BE49-F238E27FC236}">
                <a16:creationId xmlns:a16="http://schemas.microsoft.com/office/drawing/2014/main" id="{B6FEEC6F-D75D-B446-B5D5-D5F6AE56EF24}"/>
              </a:ext>
            </a:extLst>
          </p:cNvPr>
          <p:cNvCxnSpPr>
            <a:cxnSpLocks/>
            <a:stCxn id="60" idx="3"/>
            <a:endCxn id="74" idx="0"/>
          </p:cNvCxnSpPr>
          <p:nvPr/>
        </p:nvCxnSpPr>
        <p:spPr>
          <a:xfrm flipH="1">
            <a:off x="1728036" y="1260107"/>
            <a:ext cx="971376" cy="729996"/>
          </a:xfrm>
          <a:prstGeom prst="bentConnector4">
            <a:avLst>
              <a:gd name="adj1" fmla="val -23534"/>
              <a:gd name="adj2" fmla="val 75589"/>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17A0DCDB-6B45-0D44-A6A8-6B64FF5827CE}"/>
              </a:ext>
            </a:extLst>
          </p:cNvPr>
          <p:cNvCxnSpPr>
            <a:cxnSpLocks/>
            <a:stCxn id="60" idx="3"/>
            <a:endCxn id="105" idx="0"/>
          </p:cNvCxnSpPr>
          <p:nvPr/>
        </p:nvCxnSpPr>
        <p:spPr>
          <a:xfrm>
            <a:off x="2699412" y="1260107"/>
            <a:ext cx="4393243" cy="856531"/>
          </a:xfrm>
          <a:prstGeom prst="bent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Can 150">
            <a:extLst>
              <a:ext uri="{FF2B5EF4-FFF2-40B4-BE49-F238E27FC236}">
                <a16:creationId xmlns:a16="http://schemas.microsoft.com/office/drawing/2014/main" id="{83B7871A-5C0A-C34B-8A68-819852A47CB8}"/>
              </a:ext>
            </a:extLst>
          </p:cNvPr>
          <p:cNvSpPr/>
          <p:nvPr/>
        </p:nvSpPr>
        <p:spPr>
          <a:xfrm flipH="1">
            <a:off x="10264543" y="2732187"/>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voyages</a:t>
            </a:r>
          </a:p>
        </p:txBody>
      </p:sp>
      <p:sp>
        <p:nvSpPr>
          <p:cNvPr id="131" name="Rounded Rectangle 130">
            <a:extLst>
              <a:ext uri="{FF2B5EF4-FFF2-40B4-BE49-F238E27FC236}">
                <a16:creationId xmlns:a16="http://schemas.microsoft.com/office/drawing/2014/main" id="{F8CBEF48-3B79-C74B-807F-B03F529A5116}"/>
              </a:ext>
            </a:extLst>
          </p:cNvPr>
          <p:cNvSpPr/>
          <p:nvPr/>
        </p:nvSpPr>
        <p:spPr>
          <a:xfrm>
            <a:off x="6102621" y="5520074"/>
            <a:ext cx="1486837" cy="718563"/>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Land Transportation</a:t>
            </a:r>
          </a:p>
          <a:p>
            <a:pPr algn="ctr"/>
            <a:r>
              <a:rPr lang="en-US" sz="1200" dirty="0">
                <a:solidFill>
                  <a:schemeClr val="accent5">
                    <a:lumMod val="50000"/>
                  </a:schemeClr>
                </a:solidFill>
              </a:rPr>
              <a:t>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132" name="Group 131">
            <a:extLst>
              <a:ext uri="{FF2B5EF4-FFF2-40B4-BE49-F238E27FC236}">
                <a16:creationId xmlns:a16="http://schemas.microsoft.com/office/drawing/2014/main" id="{3634259E-664C-9A47-8280-62EFD0DECB4C}"/>
              </a:ext>
            </a:extLst>
          </p:cNvPr>
          <p:cNvGrpSpPr/>
          <p:nvPr/>
        </p:nvGrpSpPr>
        <p:grpSpPr>
          <a:xfrm>
            <a:off x="6468356" y="5155631"/>
            <a:ext cx="835775" cy="355209"/>
            <a:chOff x="2605549" y="2273123"/>
            <a:chExt cx="835775" cy="355209"/>
          </a:xfrm>
        </p:grpSpPr>
        <p:grpSp>
          <p:nvGrpSpPr>
            <p:cNvPr id="133" name="Group 132">
              <a:extLst>
                <a:ext uri="{FF2B5EF4-FFF2-40B4-BE49-F238E27FC236}">
                  <a16:creationId xmlns:a16="http://schemas.microsoft.com/office/drawing/2014/main" id="{1A1FFB1E-A7D9-DE4F-85D0-8F2CCE9071CD}"/>
                </a:ext>
              </a:extLst>
            </p:cNvPr>
            <p:cNvGrpSpPr/>
            <p:nvPr/>
          </p:nvGrpSpPr>
          <p:grpSpPr>
            <a:xfrm>
              <a:off x="2605549" y="2273123"/>
              <a:ext cx="253071" cy="355209"/>
              <a:chOff x="2605549" y="2282084"/>
              <a:chExt cx="253071" cy="355209"/>
            </a:xfrm>
          </p:grpSpPr>
          <p:sp>
            <p:nvSpPr>
              <p:cNvPr id="153" name="Oval 152">
                <a:extLst>
                  <a:ext uri="{FF2B5EF4-FFF2-40B4-BE49-F238E27FC236}">
                    <a16:creationId xmlns:a16="http://schemas.microsoft.com/office/drawing/2014/main" id="{877F986E-470D-C644-96B7-800AF435A79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Connector 153">
                <a:extLst>
                  <a:ext uri="{FF2B5EF4-FFF2-40B4-BE49-F238E27FC236}">
                    <a16:creationId xmlns:a16="http://schemas.microsoft.com/office/drawing/2014/main" id="{921BD85B-98F8-D34C-B714-39F8D60D48A9}"/>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a:extLst>
                <a:ext uri="{FF2B5EF4-FFF2-40B4-BE49-F238E27FC236}">
                  <a16:creationId xmlns:a16="http://schemas.microsoft.com/office/drawing/2014/main" id="{A3C6B460-846E-4C4A-95F8-274E062E2475}"/>
                </a:ext>
              </a:extLst>
            </p:cNvPr>
            <p:cNvGrpSpPr/>
            <p:nvPr/>
          </p:nvGrpSpPr>
          <p:grpSpPr>
            <a:xfrm>
              <a:off x="2901383" y="2273123"/>
              <a:ext cx="253071" cy="355209"/>
              <a:chOff x="2605549" y="2282084"/>
              <a:chExt cx="253071" cy="355209"/>
            </a:xfrm>
          </p:grpSpPr>
          <p:sp>
            <p:nvSpPr>
              <p:cNvPr id="150" name="Oval 149">
                <a:extLst>
                  <a:ext uri="{FF2B5EF4-FFF2-40B4-BE49-F238E27FC236}">
                    <a16:creationId xmlns:a16="http://schemas.microsoft.com/office/drawing/2014/main" id="{C9289120-5ADE-374A-A109-340195C000EA}"/>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a:extLst>
                  <a:ext uri="{FF2B5EF4-FFF2-40B4-BE49-F238E27FC236}">
                    <a16:creationId xmlns:a16="http://schemas.microsoft.com/office/drawing/2014/main" id="{D715D979-AC2D-384E-88A2-B6022AB4368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a:extLst>
                <a:ext uri="{FF2B5EF4-FFF2-40B4-BE49-F238E27FC236}">
                  <a16:creationId xmlns:a16="http://schemas.microsoft.com/office/drawing/2014/main" id="{EC0FE14E-F4B7-2A4F-8271-FEE3A0DEA459}"/>
                </a:ext>
              </a:extLst>
            </p:cNvPr>
            <p:cNvGrpSpPr/>
            <p:nvPr/>
          </p:nvGrpSpPr>
          <p:grpSpPr>
            <a:xfrm>
              <a:off x="3188253" y="2273123"/>
              <a:ext cx="253071" cy="355209"/>
              <a:chOff x="2605549" y="2282084"/>
              <a:chExt cx="253071" cy="355209"/>
            </a:xfrm>
          </p:grpSpPr>
          <p:sp>
            <p:nvSpPr>
              <p:cNvPr id="147" name="Oval 146">
                <a:extLst>
                  <a:ext uri="{FF2B5EF4-FFF2-40B4-BE49-F238E27FC236}">
                    <a16:creationId xmlns:a16="http://schemas.microsoft.com/office/drawing/2014/main" id="{46638643-16ED-3B46-8D20-243E6310686F}"/>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BF4B0A30-8081-A74E-898F-0C5CEC3F41D6}"/>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55" name="Can 154">
            <a:extLst>
              <a:ext uri="{FF2B5EF4-FFF2-40B4-BE49-F238E27FC236}">
                <a16:creationId xmlns:a16="http://schemas.microsoft.com/office/drawing/2014/main" id="{73326F3F-E27A-0248-81C1-67A1E4CEC6BB}"/>
              </a:ext>
            </a:extLst>
          </p:cNvPr>
          <p:cNvSpPr/>
          <p:nvPr/>
        </p:nvSpPr>
        <p:spPr>
          <a:xfrm flipH="1">
            <a:off x="7619112" y="5780415"/>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156" name="Can 155">
            <a:extLst>
              <a:ext uri="{FF2B5EF4-FFF2-40B4-BE49-F238E27FC236}">
                <a16:creationId xmlns:a16="http://schemas.microsoft.com/office/drawing/2014/main" id="{417B4AAE-ADA3-2D43-BBFC-CBC20CDE58FE}"/>
              </a:ext>
            </a:extLst>
          </p:cNvPr>
          <p:cNvSpPr/>
          <p:nvPr/>
        </p:nvSpPr>
        <p:spPr>
          <a:xfrm rot="5400000">
            <a:off x="9063376" y="3378746"/>
            <a:ext cx="310551" cy="857926"/>
          </a:xfrm>
          <a:prstGeom prst="can">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r>
              <a:rPr lang="en-US" sz="1200" dirty="0"/>
              <a:t>Voyages</a:t>
            </a:r>
          </a:p>
        </p:txBody>
      </p:sp>
    </p:spTree>
    <p:extLst>
      <p:ext uri="{BB962C8B-B14F-4D97-AF65-F5344CB8AC3E}">
        <p14:creationId xmlns:p14="http://schemas.microsoft.com/office/powerpoint/2010/main" val="3444916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2CC6-6916-8A43-AF28-E6DD31A46BCD}"/>
              </a:ext>
            </a:extLst>
          </p:cNvPr>
          <p:cNvSpPr>
            <a:spLocks noGrp="1"/>
          </p:cNvSpPr>
          <p:nvPr>
            <p:ph type="title"/>
          </p:nvPr>
        </p:nvSpPr>
        <p:spPr>
          <a:xfrm>
            <a:off x="390788" y="60119"/>
            <a:ext cx="10886813" cy="613599"/>
          </a:xfrm>
        </p:spPr>
        <p:txBody>
          <a:bodyPr/>
          <a:lstStyle/>
          <a:p>
            <a:r>
              <a:rPr lang="en-US" dirty="0"/>
              <a:t>Command Query Responsibility Segregation Pattern</a:t>
            </a:r>
          </a:p>
        </p:txBody>
      </p:sp>
      <p:sp>
        <p:nvSpPr>
          <p:cNvPr id="4" name="Slide Number Placeholder 3">
            <a:extLst>
              <a:ext uri="{FF2B5EF4-FFF2-40B4-BE49-F238E27FC236}">
                <a16:creationId xmlns:a16="http://schemas.microsoft.com/office/drawing/2014/main" id="{22D2D1DC-BA04-9E43-8B5E-DB32F4DBC9DC}"/>
              </a:ext>
            </a:extLst>
          </p:cNvPr>
          <p:cNvSpPr>
            <a:spLocks noGrp="1"/>
          </p:cNvSpPr>
          <p:nvPr>
            <p:ph type="sldNum" sz="quarter" idx="12"/>
          </p:nvPr>
        </p:nvSpPr>
        <p:spPr/>
        <p:txBody>
          <a:bodyPr/>
          <a:lstStyle/>
          <a:p>
            <a:fld id="{E9549862-13E2-C34D-815E-8545BD36FC59}" type="slidenum">
              <a:rPr lang="en-US" smtClean="0">
                <a:solidFill>
                  <a:srgbClr val="6D7777"/>
                </a:solidFill>
              </a:rPr>
              <a:pPr/>
              <a:t>18</a:t>
            </a:fld>
            <a:endParaRPr lang="en-US" dirty="0">
              <a:solidFill>
                <a:srgbClr val="6D7777"/>
              </a:solidFill>
            </a:endParaRPr>
          </a:p>
        </p:txBody>
      </p:sp>
      <p:sp>
        <p:nvSpPr>
          <p:cNvPr id="5" name="Rectangle 4">
            <a:extLst>
              <a:ext uri="{FF2B5EF4-FFF2-40B4-BE49-F238E27FC236}">
                <a16:creationId xmlns:a16="http://schemas.microsoft.com/office/drawing/2014/main" id="{49FBB146-15E9-D94F-B15B-70468AB1DE48}"/>
              </a:ext>
            </a:extLst>
          </p:cNvPr>
          <p:cNvSpPr/>
          <p:nvPr/>
        </p:nvSpPr>
        <p:spPr>
          <a:xfrm>
            <a:off x="1645862" y="2206984"/>
            <a:ext cx="4764406" cy="2266402"/>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Command MS</a:t>
            </a:r>
          </a:p>
        </p:txBody>
      </p:sp>
      <p:sp>
        <p:nvSpPr>
          <p:cNvPr id="7" name="Can 6">
            <a:extLst>
              <a:ext uri="{FF2B5EF4-FFF2-40B4-BE49-F238E27FC236}">
                <a16:creationId xmlns:a16="http://schemas.microsoft.com/office/drawing/2014/main" id="{E6D4EA1D-6A39-714A-9E5C-421D88572842}"/>
              </a:ext>
            </a:extLst>
          </p:cNvPr>
          <p:cNvSpPr/>
          <p:nvPr/>
        </p:nvSpPr>
        <p:spPr>
          <a:xfrm>
            <a:off x="7125946" y="3452016"/>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DB</a:t>
            </a:r>
          </a:p>
        </p:txBody>
      </p:sp>
      <p:cxnSp>
        <p:nvCxnSpPr>
          <p:cNvPr id="17" name="Elbow Connector 16">
            <a:extLst>
              <a:ext uri="{FF2B5EF4-FFF2-40B4-BE49-F238E27FC236}">
                <a16:creationId xmlns:a16="http://schemas.microsoft.com/office/drawing/2014/main" id="{D60615A1-C07C-574B-8914-B23B50FE973A}"/>
              </a:ext>
            </a:extLst>
          </p:cNvPr>
          <p:cNvCxnSpPr>
            <a:cxnSpLocks/>
            <a:stCxn id="63" idx="3"/>
            <a:endCxn id="7" idx="2"/>
          </p:cNvCxnSpPr>
          <p:nvPr/>
        </p:nvCxnSpPr>
        <p:spPr>
          <a:xfrm>
            <a:off x="5915212" y="3762205"/>
            <a:ext cx="1210734" cy="12700"/>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D56AFAC-2CD1-A642-AA7C-39C8D2B4C041}"/>
              </a:ext>
            </a:extLst>
          </p:cNvPr>
          <p:cNvCxnSpPr>
            <a:cxnSpLocks/>
            <a:stCxn id="23" idx="2"/>
            <a:endCxn id="31" idx="1"/>
          </p:cNvCxnSpPr>
          <p:nvPr/>
        </p:nvCxnSpPr>
        <p:spPr>
          <a:xfrm rot="16200000" flipH="1">
            <a:off x="2489594" y="3815565"/>
            <a:ext cx="2011783" cy="1735327"/>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ED7075D-9C87-E141-9F8D-B848A9CE3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260" y="4892012"/>
            <a:ext cx="552951" cy="386793"/>
          </a:xfrm>
          <a:prstGeom prst="rect">
            <a:avLst/>
          </a:prstGeom>
        </p:spPr>
      </p:pic>
      <p:sp>
        <p:nvSpPr>
          <p:cNvPr id="23" name="Rectangle 22">
            <a:extLst>
              <a:ext uri="{FF2B5EF4-FFF2-40B4-BE49-F238E27FC236}">
                <a16:creationId xmlns:a16="http://schemas.microsoft.com/office/drawing/2014/main" id="{AA5F1FD6-A860-DE41-98AA-8D336AB8C2BF}"/>
              </a:ext>
            </a:extLst>
          </p:cNvPr>
          <p:cNvSpPr/>
          <p:nvPr/>
        </p:nvSpPr>
        <p:spPr>
          <a:xfrm>
            <a:off x="1860480" y="2781336"/>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Write Model</a:t>
            </a:r>
          </a:p>
        </p:txBody>
      </p:sp>
      <p:cxnSp>
        <p:nvCxnSpPr>
          <p:cNvPr id="43" name="Elbow Connector 42">
            <a:extLst>
              <a:ext uri="{FF2B5EF4-FFF2-40B4-BE49-F238E27FC236}">
                <a16:creationId xmlns:a16="http://schemas.microsoft.com/office/drawing/2014/main" id="{2E125718-05B2-5F4D-81F6-7012330781DA}"/>
              </a:ext>
            </a:extLst>
          </p:cNvPr>
          <p:cNvCxnSpPr>
            <a:cxnSpLocks/>
            <a:stCxn id="56" idx="2"/>
            <a:endCxn id="23" idx="0"/>
          </p:cNvCxnSpPr>
          <p:nvPr/>
        </p:nvCxnSpPr>
        <p:spPr>
          <a:xfrm rot="5400000">
            <a:off x="2322397" y="1854937"/>
            <a:ext cx="1231825" cy="620973"/>
          </a:xfrm>
          <a:prstGeom prst="bentConnector3">
            <a:avLst>
              <a:gd name="adj1" fmla="val 50000"/>
            </a:avLst>
          </a:prstGeom>
          <a:ln cap="rnd">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C6C5CFA-76D9-0448-995C-FB347D8EC695}"/>
              </a:ext>
            </a:extLst>
          </p:cNvPr>
          <p:cNvSpPr txBox="1"/>
          <p:nvPr/>
        </p:nvSpPr>
        <p:spPr>
          <a:xfrm>
            <a:off x="1541604" y="4775721"/>
            <a:ext cx="889987" cy="369332"/>
          </a:xfrm>
          <a:prstGeom prst="rect">
            <a:avLst/>
          </a:prstGeom>
          <a:noFill/>
        </p:spPr>
        <p:txBody>
          <a:bodyPr wrap="none" rtlCol="0">
            <a:spAutoFit/>
          </a:bodyPr>
          <a:lstStyle/>
          <a:p>
            <a:r>
              <a:rPr lang="en-US" dirty="0">
                <a:solidFill>
                  <a:schemeClr val="accent1">
                    <a:lumMod val="25000"/>
                  </a:schemeClr>
                </a:solidFill>
              </a:rPr>
              <a:t>Events</a:t>
            </a:r>
          </a:p>
        </p:txBody>
      </p:sp>
      <p:sp>
        <p:nvSpPr>
          <p:cNvPr id="24" name="Rectangle 23">
            <a:extLst>
              <a:ext uri="{FF2B5EF4-FFF2-40B4-BE49-F238E27FC236}">
                <a16:creationId xmlns:a16="http://schemas.microsoft.com/office/drawing/2014/main" id="{F04EFBF5-D9E0-AC46-8333-1B96AF7AEC0F}"/>
              </a:ext>
            </a:extLst>
          </p:cNvPr>
          <p:cNvSpPr/>
          <p:nvPr/>
        </p:nvSpPr>
        <p:spPr>
          <a:xfrm>
            <a:off x="1075760" y="1855005"/>
            <a:ext cx="9205586" cy="2770779"/>
          </a:xfrm>
          <a:prstGeom prst="rect">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Order Service</a:t>
            </a:r>
          </a:p>
        </p:txBody>
      </p:sp>
      <p:sp>
        <p:nvSpPr>
          <p:cNvPr id="31" name="Rounded Rectangle 30">
            <a:extLst>
              <a:ext uri="{FF2B5EF4-FFF2-40B4-BE49-F238E27FC236}">
                <a16:creationId xmlns:a16="http://schemas.microsoft.com/office/drawing/2014/main" id="{D120730F-8238-EA45-8837-D23EA10128DA}"/>
              </a:ext>
            </a:extLst>
          </p:cNvPr>
          <p:cNvSpPr/>
          <p:nvPr/>
        </p:nvSpPr>
        <p:spPr bwMode="auto">
          <a:xfrm>
            <a:off x="4363149"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32" name="Rounded Rectangle 31">
            <a:extLst>
              <a:ext uri="{FF2B5EF4-FFF2-40B4-BE49-F238E27FC236}">
                <a16:creationId xmlns:a16="http://schemas.microsoft.com/office/drawing/2014/main" id="{592C551D-827E-AE43-B62A-5978E9F63B15}"/>
              </a:ext>
            </a:extLst>
          </p:cNvPr>
          <p:cNvSpPr/>
          <p:nvPr/>
        </p:nvSpPr>
        <p:spPr bwMode="auto">
          <a:xfrm>
            <a:off x="460698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33" name="Rounded Rectangle 32">
            <a:extLst>
              <a:ext uri="{FF2B5EF4-FFF2-40B4-BE49-F238E27FC236}">
                <a16:creationId xmlns:a16="http://schemas.microsoft.com/office/drawing/2014/main" id="{EDA865FB-F6B8-0746-AD42-D3C7B9EB3ADA}"/>
              </a:ext>
            </a:extLst>
          </p:cNvPr>
          <p:cNvSpPr/>
          <p:nvPr/>
        </p:nvSpPr>
        <p:spPr bwMode="auto">
          <a:xfrm>
            <a:off x="4852548"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34" name="Rounded Rectangle 33">
            <a:extLst>
              <a:ext uri="{FF2B5EF4-FFF2-40B4-BE49-F238E27FC236}">
                <a16:creationId xmlns:a16="http://schemas.microsoft.com/office/drawing/2014/main" id="{29F61F20-FCB1-A34E-AF45-FB73C1CED76A}"/>
              </a:ext>
            </a:extLst>
          </p:cNvPr>
          <p:cNvSpPr/>
          <p:nvPr/>
        </p:nvSpPr>
        <p:spPr bwMode="auto">
          <a:xfrm>
            <a:off x="50963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36" name="Rounded Rectangle 35">
            <a:extLst>
              <a:ext uri="{FF2B5EF4-FFF2-40B4-BE49-F238E27FC236}">
                <a16:creationId xmlns:a16="http://schemas.microsoft.com/office/drawing/2014/main" id="{B17DC57B-BFB6-A246-9D96-B5E0DAB90438}"/>
              </a:ext>
            </a:extLst>
          </p:cNvPr>
          <p:cNvSpPr/>
          <p:nvPr/>
        </p:nvSpPr>
        <p:spPr bwMode="auto">
          <a:xfrm>
            <a:off x="5341946"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37" name="Rounded Rectangle 36">
            <a:extLst>
              <a:ext uri="{FF2B5EF4-FFF2-40B4-BE49-F238E27FC236}">
                <a16:creationId xmlns:a16="http://schemas.microsoft.com/office/drawing/2014/main" id="{EAE7AAFB-D815-0E47-ABF1-0F8192A7F060}"/>
              </a:ext>
            </a:extLst>
          </p:cNvPr>
          <p:cNvSpPr/>
          <p:nvPr/>
        </p:nvSpPr>
        <p:spPr bwMode="auto">
          <a:xfrm>
            <a:off x="5590985" y="5323365"/>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38" name="Rounded Rectangle 37">
            <a:extLst>
              <a:ext uri="{FF2B5EF4-FFF2-40B4-BE49-F238E27FC236}">
                <a16:creationId xmlns:a16="http://schemas.microsoft.com/office/drawing/2014/main" id="{418D7238-CA64-6340-AC57-424946F0F0FC}"/>
              </a:ext>
            </a:extLst>
          </p:cNvPr>
          <p:cNvSpPr/>
          <p:nvPr/>
        </p:nvSpPr>
        <p:spPr bwMode="auto">
          <a:xfrm>
            <a:off x="583134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6</a:t>
            </a:r>
            <a:endParaRPr lang="en-US" sz="667" dirty="0">
              <a:solidFill>
                <a:schemeClr val="bg1"/>
              </a:solidFill>
            </a:endParaRPr>
          </a:p>
        </p:txBody>
      </p:sp>
      <p:sp>
        <p:nvSpPr>
          <p:cNvPr id="41" name="Rounded Rectangle 40">
            <a:extLst>
              <a:ext uri="{FF2B5EF4-FFF2-40B4-BE49-F238E27FC236}">
                <a16:creationId xmlns:a16="http://schemas.microsoft.com/office/drawing/2014/main" id="{B981F5D3-73A0-C047-BEDB-2A0CE1B1DE80}"/>
              </a:ext>
            </a:extLst>
          </p:cNvPr>
          <p:cNvSpPr/>
          <p:nvPr/>
        </p:nvSpPr>
        <p:spPr bwMode="auto">
          <a:xfrm>
            <a:off x="6071705" y="5323365"/>
            <a:ext cx="245561" cy="731512"/>
          </a:xfrm>
          <a:prstGeom prst="roundRect">
            <a:avLst/>
          </a:prstGeom>
          <a:solidFill>
            <a:schemeClr val="bg2"/>
          </a:solidFill>
          <a:ln>
            <a:solidFill>
              <a:schemeClr val="bg1"/>
            </a:solidFill>
            <a:prstDash val="sysDot"/>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7</a:t>
            </a:r>
            <a:endParaRPr lang="en-US" sz="667" dirty="0">
              <a:solidFill>
                <a:schemeClr val="bg1"/>
              </a:solidFill>
            </a:endParaRPr>
          </a:p>
        </p:txBody>
      </p:sp>
      <p:sp>
        <p:nvSpPr>
          <p:cNvPr id="42" name="AutoShape 4">
            <a:extLst>
              <a:ext uri="{FF2B5EF4-FFF2-40B4-BE49-F238E27FC236}">
                <a16:creationId xmlns:a16="http://schemas.microsoft.com/office/drawing/2014/main" id="{2DC0B9A7-8417-2D48-8944-7CE2F918C2E3}"/>
              </a:ext>
            </a:extLst>
          </p:cNvPr>
          <p:cNvSpPr>
            <a:spLocks noChangeArrowheads="1"/>
          </p:cNvSpPr>
          <p:nvPr/>
        </p:nvSpPr>
        <p:spPr bwMode="auto">
          <a:xfrm>
            <a:off x="3495485" y="5031068"/>
            <a:ext cx="3748849" cy="1199545"/>
          </a:xfrm>
          <a:prstGeom prst="roundRect">
            <a:avLst>
              <a:gd name="adj" fmla="val 7117"/>
            </a:avLst>
          </a:prstGeom>
          <a:noFill/>
          <a:ln w="12700">
            <a:solidFill>
              <a:schemeClr val="tx2">
                <a:lumMod val="50000"/>
              </a:schemeClr>
            </a:solidFill>
            <a:prstDash val="dash"/>
            <a:round/>
            <a:headEnd/>
            <a:tailEnd/>
          </a:ln>
        </p:spPr>
        <p:txBody>
          <a:bodyPr lIns="0" tIns="0" rIns="0" bIns="0" anchor="b" anchorCtr="1"/>
          <a:lstStyle/>
          <a:p>
            <a:pPr algn="ctr"/>
            <a:endParaRPr lang="en-US" sz="1333" dirty="0"/>
          </a:p>
        </p:txBody>
      </p:sp>
      <p:pic>
        <p:nvPicPr>
          <p:cNvPr id="44" name="Picture 43">
            <a:extLst>
              <a:ext uri="{FF2B5EF4-FFF2-40B4-BE49-F238E27FC236}">
                <a16:creationId xmlns:a16="http://schemas.microsoft.com/office/drawing/2014/main" id="{9902C43E-445F-124E-9AC0-004DEE809572}"/>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3492007" y="5883415"/>
            <a:ext cx="959343" cy="504270"/>
          </a:xfrm>
          <a:prstGeom prst="rect">
            <a:avLst/>
          </a:prstGeom>
        </p:spPr>
      </p:pic>
      <p:sp>
        <p:nvSpPr>
          <p:cNvPr id="47" name="TextBox 46">
            <a:extLst>
              <a:ext uri="{FF2B5EF4-FFF2-40B4-BE49-F238E27FC236}">
                <a16:creationId xmlns:a16="http://schemas.microsoft.com/office/drawing/2014/main" id="{C7CB3DA7-3CC9-1147-A473-301714E985E6}"/>
              </a:ext>
            </a:extLst>
          </p:cNvPr>
          <p:cNvSpPr txBox="1"/>
          <p:nvPr/>
        </p:nvSpPr>
        <p:spPr>
          <a:xfrm>
            <a:off x="4287760" y="5007855"/>
            <a:ext cx="723340" cy="369332"/>
          </a:xfrm>
          <a:prstGeom prst="rect">
            <a:avLst/>
          </a:prstGeom>
          <a:noFill/>
        </p:spPr>
        <p:txBody>
          <a:bodyPr wrap="none" rtlCol="0">
            <a:spAutoFit/>
          </a:bodyPr>
          <a:lstStyle/>
          <a:p>
            <a:r>
              <a:rPr lang="en-US" dirty="0">
                <a:solidFill>
                  <a:schemeClr val="accent1">
                    <a:lumMod val="25000"/>
                  </a:schemeClr>
                </a:solidFill>
              </a:rPr>
              <a:t>Topic</a:t>
            </a:r>
          </a:p>
        </p:txBody>
      </p:sp>
      <p:pic>
        <p:nvPicPr>
          <p:cNvPr id="49" name="Picture 40">
            <a:extLst>
              <a:ext uri="{FF2B5EF4-FFF2-40B4-BE49-F238E27FC236}">
                <a16:creationId xmlns:a16="http://schemas.microsoft.com/office/drawing/2014/main" id="{BE7F2EA2-3F36-A348-B97E-E34FFC67431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793" y="4152246"/>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C0F6A139-02FC-934A-AF44-F1705E4FB994}"/>
              </a:ext>
            </a:extLst>
          </p:cNvPr>
          <p:cNvSpPr/>
          <p:nvPr/>
        </p:nvSpPr>
        <p:spPr>
          <a:xfrm>
            <a:off x="1854777" y="2479885"/>
            <a:ext cx="1534684" cy="295829"/>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CRUD APIs</a:t>
            </a:r>
          </a:p>
        </p:txBody>
      </p:sp>
      <p:sp>
        <p:nvSpPr>
          <p:cNvPr id="56" name="Rectangle 55">
            <a:extLst>
              <a:ext uri="{FF2B5EF4-FFF2-40B4-BE49-F238E27FC236}">
                <a16:creationId xmlns:a16="http://schemas.microsoft.com/office/drawing/2014/main" id="{69458763-689F-6340-87C8-BA306FFA7944}"/>
              </a:ext>
            </a:extLst>
          </p:cNvPr>
          <p:cNvSpPr/>
          <p:nvPr/>
        </p:nvSpPr>
        <p:spPr>
          <a:xfrm>
            <a:off x="2627301" y="802308"/>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Order UI Web SPA</a:t>
            </a:r>
          </a:p>
        </p:txBody>
      </p:sp>
      <p:grpSp>
        <p:nvGrpSpPr>
          <p:cNvPr id="57" name="Group 193">
            <a:extLst>
              <a:ext uri="{FF2B5EF4-FFF2-40B4-BE49-F238E27FC236}">
                <a16:creationId xmlns:a16="http://schemas.microsoft.com/office/drawing/2014/main" id="{EF1EE31E-8BA6-0849-8D1C-FDBC9C88803A}"/>
              </a:ext>
            </a:extLst>
          </p:cNvPr>
          <p:cNvGrpSpPr/>
          <p:nvPr/>
        </p:nvGrpSpPr>
        <p:grpSpPr>
          <a:xfrm>
            <a:off x="1496962" y="751721"/>
            <a:ext cx="639880" cy="863862"/>
            <a:chOff x="8826" y="-1"/>
            <a:chExt cx="707232" cy="899522"/>
          </a:xfrm>
        </p:grpSpPr>
        <p:grpSp>
          <p:nvGrpSpPr>
            <p:cNvPr id="58" name="Group 191">
              <a:extLst>
                <a:ext uri="{FF2B5EF4-FFF2-40B4-BE49-F238E27FC236}">
                  <a16:creationId xmlns:a16="http://schemas.microsoft.com/office/drawing/2014/main" id="{1E51F3AE-CD69-C845-894D-7A9EE8F8CEA4}"/>
                </a:ext>
              </a:extLst>
            </p:cNvPr>
            <p:cNvGrpSpPr/>
            <p:nvPr/>
          </p:nvGrpSpPr>
          <p:grpSpPr>
            <a:xfrm>
              <a:off x="8826" y="-1"/>
              <a:ext cx="707232" cy="707233"/>
              <a:chOff x="8826" y="0"/>
              <a:chExt cx="707231" cy="707231"/>
            </a:xfrm>
          </p:grpSpPr>
          <p:sp>
            <p:nvSpPr>
              <p:cNvPr id="60" name="Shape 189">
                <a:extLst>
                  <a:ext uri="{FF2B5EF4-FFF2-40B4-BE49-F238E27FC236}">
                    <a16:creationId xmlns:a16="http://schemas.microsoft.com/office/drawing/2014/main" id="{7A38210F-B692-CE46-969D-7EBE499F2367}"/>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61" name="_-02.png">
                <a:extLst>
                  <a:ext uri="{FF2B5EF4-FFF2-40B4-BE49-F238E27FC236}">
                    <a16:creationId xmlns:a16="http://schemas.microsoft.com/office/drawing/2014/main" id="{D0981D0C-AF3C-B94D-879E-A36BA297A992}"/>
                  </a:ext>
                </a:extLst>
              </p:cNvPr>
              <p:cNvPicPr/>
              <p:nvPr/>
            </p:nvPicPr>
            <p:blipFill>
              <a:blip r:embed="rId6"/>
              <a:srcRect l="24323" t="21763" r="24323" b="21763"/>
              <a:stretch>
                <a:fillRect/>
              </a:stretch>
            </p:blipFill>
            <p:spPr>
              <a:xfrm>
                <a:off x="172020" y="153919"/>
                <a:ext cx="363191" cy="399394"/>
              </a:xfrm>
              <a:prstGeom prst="rect">
                <a:avLst/>
              </a:prstGeom>
              <a:ln w="3175" cap="flat">
                <a:noFill/>
                <a:miter lim="400000"/>
              </a:ln>
              <a:effectLst/>
            </p:spPr>
          </p:pic>
        </p:grpSp>
        <p:sp>
          <p:nvSpPr>
            <p:cNvPr id="59" name="Shape 192">
              <a:extLst>
                <a:ext uri="{FF2B5EF4-FFF2-40B4-BE49-F238E27FC236}">
                  <a16:creationId xmlns:a16="http://schemas.microsoft.com/office/drawing/2014/main" id="{02679DE9-70D8-904B-A0DC-85C9F248CDC0}"/>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sp>
        <p:nvSpPr>
          <p:cNvPr id="63" name="Rectangle 62">
            <a:extLst>
              <a:ext uri="{FF2B5EF4-FFF2-40B4-BE49-F238E27FC236}">
                <a16:creationId xmlns:a16="http://schemas.microsoft.com/office/drawing/2014/main" id="{AD2959FB-7184-754C-8BF4-5E0634564B25}"/>
              </a:ext>
            </a:extLst>
          </p:cNvPr>
          <p:cNvSpPr/>
          <p:nvPr/>
        </p:nvSpPr>
        <p:spPr>
          <a:xfrm>
            <a:off x="4380529" y="3314204"/>
            <a:ext cx="1534683" cy="89600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Consumer</a:t>
            </a:r>
          </a:p>
        </p:txBody>
      </p:sp>
      <p:cxnSp>
        <p:nvCxnSpPr>
          <p:cNvPr id="64" name="Elbow Connector 63">
            <a:extLst>
              <a:ext uri="{FF2B5EF4-FFF2-40B4-BE49-F238E27FC236}">
                <a16:creationId xmlns:a16="http://schemas.microsoft.com/office/drawing/2014/main" id="{807A9AAB-CC64-3346-BFE3-4767B922F04B}"/>
              </a:ext>
            </a:extLst>
          </p:cNvPr>
          <p:cNvCxnSpPr>
            <a:cxnSpLocks/>
            <a:stCxn id="41" idx="3"/>
            <a:endCxn id="63" idx="2"/>
          </p:cNvCxnSpPr>
          <p:nvPr/>
        </p:nvCxnSpPr>
        <p:spPr>
          <a:xfrm flipH="1" flipV="1">
            <a:off x="5147871" y="4210206"/>
            <a:ext cx="1169395" cy="1478915"/>
          </a:xfrm>
          <a:prstGeom prst="bentConnector4">
            <a:avLst>
              <a:gd name="adj1" fmla="val -19549"/>
              <a:gd name="adj2" fmla="val 62366"/>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Can 64">
            <a:extLst>
              <a:ext uri="{FF2B5EF4-FFF2-40B4-BE49-F238E27FC236}">
                <a16:creationId xmlns:a16="http://schemas.microsoft.com/office/drawing/2014/main" id="{8096E98E-D46C-4447-8B68-65E13B107948}"/>
              </a:ext>
            </a:extLst>
          </p:cNvPr>
          <p:cNvSpPr/>
          <p:nvPr/>
        </p:nvSpPr>
        <p:spPr>
          <a:xfrm>
            <a:off x="7125946" y="2619595"/>
            <a:ext cx="978148" cy="620377"/>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25000"/>
                  </a:schemeClr>
                </a:solidFill>
              </a:rPr>
              <a:t>Error Log</a:t>
            </a:r>
          </a:p>
        </p:txBody>
      </p:sp>
      <p:cxnSp>
        <p:nvCxnSpPr>
          <p:cNvPr id="66" name="Elbow Connector 65">
            <a:extLst>
              <a:ext uri="{FF2B5EF4-FFF2-40B4-BE49-F238E27FC236}">
                <a16:creationId xmlns:a16="http://schemas.microsoft.com/office/drawing/2014/main" id="{C1DDF8AB-4215-0246-B868-056EEF4ADC3C}"/>
              </a:ext>
            </a:extLst>
          </p:cNvPr>
          <p:cNvCxnSpPr>
            <a:cxnSpLocks/>
            <a:endCxn id="65" idx="2"/>
          </p:cNvCxnSpPr>
          <p:nvPr/>
        </p:nvCxnSpPr>
        <p:spPr>
          <a:xfrm flipV="1">
            <a:off x="5932593" y="2929784"/>
            <a:ext cx="1193353" cy="566193"/>
          </a:xfrm>
          <a:prstGeom prst="bentConnector3">
            <a:avLst>
              <a:gd name="adj1" fmla="val 50000"/>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3B430F69-E4D4-1145-B160-3C457B780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491" y="4631968"/>
            <a:ext cx="552951" cy="386793"/>
          </a:xfrm>
          <a:prstGeom prst="rect">
            <a:avLst/>
          </a:prstGeom>
        </p:spPr>
      </p:pic>
      <p:sp>
        <p:nvSpPr>
          <p:cNvPr id="15" name="Rounded Rectangle 14">
            <a:extLst>
              <a:ext uri="{FF2B5EF4-FFF2-40B4-BE49-F238E27FC236}">
                <a16:creationId xmlns:a16="http://schemas.microsoft.com/office/drawing/2014/main" id="{FD75B24F-F7C7-5549-BD06-51182B7F7ADE}"/>
              </a:ext>
            </a:extLst>
          </p:cNvPr>
          <p:cNvSpPr/>
          <p:nvPr/>
        </p:nvSpPr>
        <p:spPr>
          <a:xfrm>
            <a:off x="9352540" y="5192521"/>
            <a:ext cx="91440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7030A0"/>
                </a:solidFill>
              </a:rPr>
              <a:t>CLI</a:t>
            </a:r>
          </a:p>
        </p:txBody>
      </p:sp>
      <p:cxnSp>
        <p:nvCxnSpPr>
          <p:cNvPr id="68" name="Elbow Connector 67">
            <a:extLst>
              <a:ext uri="{FF2B5EF4-FFF2-40B4-BE49-F238E27FC236}">
                <a16:creationId xmlns:a16="http://schemas.microsoft.com/office/drawing/2014/main" id="{294F2310-86D2-434B-B001-FF64CE95F144}"/>
              </a:ext>
            </a:extLst>
          </p:cNvPr>
          <p:cNvCxnSpPr>
            <a:cxnSpLocks/>
            <a:stCxn id="65" idx="4"/>
            <a:endCxn id="15" idx="0"/>
          </p:cNvCxnSpPr>
          <p:nvPr/>
        </p:nvCxnSpPr>
        <p:spPr>
          <a:xfrm>
            <a:off x="8104094" y="2929784"/>
            <a:ext cx="1705646" cy="2262737"/>
          </a:xfrm>
          <a:prstGeom prst="bentConnector2">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C0DA879-4A6B-B842-8254-735A6A285A60}"/>
              </a:ext>
            </a:extLst>
          </p:cNvPr>
          <p:cNvSpPr/>
          <p:nvPr/>
        </p:nvSpPr>
        <p:spPr>
          <a:xfrm>
            <a:off x="4373311" y="2908780"/>
            <a:ext cx="1534683" cy="413478"/>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Admin APIs</a:t>
            </a:r>
          </a:p>
        </p:txBody>
      </p:sp>
      <p:cxnSp>
        <p:nvCxnSpPr>
          <p:cNvPr id="70" name="Elbow Connector 69">
            <a:extLst>
              <a:ext uri="{FF2B5EF4-FFF2-40B4-BE49-F238E27FC236}">
                <a16:creationId xmlns:a16="http://schemas.microsoft.com/office/drawing/2014/main" id="{98566ADB-5CEA-7941-AACF-A347236E2BF9}"/>
              </a:ext>
            </a:extLst>
          </p:cNvPr>
          <p:cNvCxnSpPr>
            <a:cxnSpLocks/>
            <a:stCxn id="15" idx="3"/>
            <a:endCxn id="69" idx="0"/>
          </p:cNvCxnSpPr>
          <p:nvPr/>
        </p:nvCxnSpPr>
        <p:spPr>
          <a:xfrm flipH="1" flipV="1">
            <a:off x="5140653" y="2908780"/>
            <a:ext cx="5126287" cy="2740941"/>
          </a:xfrm>
          <a:prstGeom prst="bentConnector4">
            <a:avLst>
              <a:gd name="adj1" fmla="val -4459"/>
              <a:gd name="adj2" fmla="val 130581"/>
            </a:avLst>
          </a:prstGeom>
          <a:ln w="12700">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9F3FB00-20F9-B843-A59F-010DB38B9353}"/>
              </a:ext>
            </a:extLst>
          </p:cNvPr>
          <p:cNvSpPr/>
          <p:nvPr/>
        </p:nvSpPr>
        <p:spPr>
          <a:xfrm>
            <a:off x="2633417" y="3991355"/>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1" name="Oval 70">
            <a:extLst>
              <a:ext uri="{FF2B5EF4-FFF2-40B4-BE49-F238E27FC236}">
                <a16:creationId xmlns:a16="http://schemas.microsoft.com/office/drawing/2014/main" id="{BA5068DF-FB86-C34A-BA2E-5F3E5AD1796F}"/>
              </a:ext>
            </a:extLst>
          </p:cNvPr>
          <p:cNvSpPr/>
          <p:nvPr/>
        </p:nvSpPr>
        <p:spPr>
          <a:xfrm>
            <a:off x="5406094" y="4250322"/>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2" name="Oval 71">
            <a:extLst>
              <a:ext uri="{FF2B5EF4-FFF2-40B4-BE49-F238E27FC236}">
                <a16:creationId xmlns:a16="http://schemas.microsoft.com/office/drawing/2014/main" id="{5D76A1AA-A4C4-9843-936F-3DEAA849BEC1}"/>
              </a:ext>
            </a:extLst>
          </p:cNvPr>
          <p:cNvSpPr/>
          <p:nvPr/>
        </p:nvSpPr>
        <p:spPr>
          <a:xfrm>
            <a:off x="6657981" y="3838714"/>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3" name="Oval 72">
            <a:extLst>
              <a:ext uri="{FF2B5EF4-FFF2-40B4-BE49-F238E27FC236}">
                <a16:creationId xmlns:a16="http://schemas.microsoft.com/office/drawing/2014/main" id="{E68FC668-8567-254E-AC61-9BC8F1F5321C}"/>
              </a:ext>
            </a:extLst>
          </p:cNvPr>
          <p:cNvSpPr/>
          <p:nvPr/>
        </p:nvSpPr>
        <p:spPr>
          <a:xfrm>
            <a:off x="6595230" y="3022926"/>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4" name="Oval 73">
            <a:extLst>
              <a:ext uri="{FF2B5EF4-FFF2-40B4-BE49-F238E27FC236}">
                <a16:creationId xmlns:a16="http://schemas.microsoft.com/office/drawing/2014/main" id="{BF7ED549-503E-7046-BBBE-9ADB884ED142}"/>
              </a:ext>
            </a:extLst>
          </p:cNvPr>
          <p:cNvSpPr/>
          <p:nvPr/>
        </p:nvSpPr>
        <p:spPr>
          <a:xfrm>
            <a:off x="9804592" y="4618639"/>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75" name="Oval 74">
            <a:extLst>
              <a:ext uri="{FF2B5EF4-FFF2-40B4-BE49-F238E27FC236}">
                <a16:creationId xmlns:a16="http://schemas.microsoft.com/office/drawing/2014/main" id="{62F55B04-F965-DF49-8F92-2027E9FF17C0}"/>
              </a:ext>
            </a:extLst>
          </p:cNvPr>
          <p:cNvSpPr/>
          <p:nvPr/>
        </p:nvSpPr>
        <p:spPr>
          <a:xfrm>
            <a:off x="10620381" y="5416497"/>
            <a:ext cx="450197" cy="435301"/>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419621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88EF-5C8E-7348-AA96-BC103954D880}"/>
              </a:ext>
            </a:extLst>
          </p:cNvPr>
          <p:cNvSpPr>
            <a:spLocks noGrp="1"/>
          </p:cNvSpPr>
          <p:nvPr>
            <p:ph type="title"/>
          </p:nvPr>
        </p:nvSpPr>
        <p:spPr>
          <a:xfrm>
            <a:off x="390788" y="60120"/>
            <a:ext cx="10886813" cy="660682"/>
          </a:xfrm>
        </p:spPr>
        <p:txBody>
          <a:bodyPr/>
          <a:lstStyle/>
          <a:p>
            <a:r>
              <a:rPr lang="en-US" dirty="0"/>
              <a:t>IBM Cloud Deployment</a:t>
            </a:r>
          </a:p>
        </p:txBody>
      </p:sp>
      <p:sp>
        <p:nvSpPr>
          <p:cNvPr id="4" name="Slide Number Placeholder 3">
            <a:extLst>
              <a:ext uri="{FF2B5EF4-FFF2-40B4-BE49-F238E27FC236}">
                <a16:creationId xmlns:a16="http://schemas.microsoft.com/office/drawing/2014/main" id="{328120D2-1A7F-CC46-9328-FB1F8B45DC4A}"/>
              </a:ext>
            </a:extLst>
          </p:cNvPr>
          <p:cNvSpPr>
            <a:spLocks noGrp="1"/>
          </p:cNvSpPr>
          <p:nvPr>
            <p:ph type="sldNum" sz="quarter" idx="12"/>
          </p:nvPr>
        </p:nvSpPr>
        <p:spPr/>
        <p:txBody>
          <a:bodyPr/>
          <a:lstStyle/>
          <a:p>
            <a:fld id="{E9549862-13E2-C34D-815E-8545BD36FC59}" type="slidenum">
              <a:rPr lang="en-US" smtClean="0">
                <a:solidFill>
                  <a:srgbClr val="6D7777"/>
                </a:solidFill>
              </a:rPr>
              <a:pPr/>
              <a:t>19</a:t>
            </a:fld>
            <a:endParaRPr lang="en-US" dirty="0">
              <a:solidFill>
                <a:srgbClr val="6D7777"/>
              </a:solidFill>
            </a:endParaRPr>
          </a:p>
        </p:txBody>
      </p:sp>
      <p:pic>
        <p:nvPicPr>
          <p:cNvPr id="6" name="Picture 5">
            <a:extLst>
              <a:ext uri="{FF2B5EF4-FFF2-40B4-BE49-F238E27FC236}">
                <a16:creationId xmlns:a16="http://schemas.microsoft.com/office/drawing/2014/main" id="{5C09D6A5-45C6-164B-AC41-3C17F5B71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881" y="1631975"/>
            <a:ext cx="2084245" cy="773188"/>
          </a:xfrm>
          <a:prstGeom prst="rect">
            <a:avLst/>
          </a:prstGeom>
        </p:spPr>
      </p:pic>
      <p:pic>
        <p:nvPicPr>
          <p:cNvPr id="7" name="Picture 6">
            <a:extLst>
              <a:ext uri="{FF2B5EF4-FFF2-40B4-BE49-F238E27FC236}">
                <a16:creationId xmlns:a16="http://schemas.microsoft.com/office/drawing/2014/main" id="{1A5DCFB8-23AE-674C-8A49-9F1B105F6640}"/>
              </a:ext>
            </a:extLst>
          </p:cNvPr>
          <p:cNvPicPr>
            <a:picLocks noChangeAspect="1"/>
          </p:cNvPicPr>
          <p:nvPr/>
        </p:nvPicPr>
        <p:blipFill>
          <a:blip r:embed="rId3">
            <a:alphaModFix/>
          </a:blip>
          <a:stretch>
            <a:fillRect/>
          </a:stretch>
        </p:blipFill>
        <p:spPr>
          <a:xfrm>
            <a:off x="216690" y="2463241"/>
            <a:ext cx="1016000" cy="1333500"/>
          </a:xfrm>
          <a:prstGeom prst="rect">
            <a:avLst/>
          </a:prstGeom>
        </p:spPr>
      </p:pic>
      <p:cxnSp>
        <p:nvCxnSpPr>
          <p:cNvPr id="8" name="Straight Connector 7">
            <a:extLst>
              <a:ext uri="{FF2B5EF4-FFF2-40B4-BE49-F238E27FC236}">
                <a16:creationId xmlns:a16="http://schemas.microsoft.com/office/drawing/2014/main" id="{64DE049E-FE0C-6348-9698-4E98D23E85CE}"/>
              </a:ext>
            </a:extLst>
          </p:cNvPr>
          <p:cNvCxnSpPr/>
          <p:nvPr/>
        </p:nvCxnSpPr>
        <p:spPr>
          <a:xfrm>
            <a:off x="1800431" y="1045028"/>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0B87FF9B-F61E-1348-A386-FDF25AC2D510}"/>
              </a:ext>
            </a:extLst>
          </p:cNvPr>
          <p:cNvSpPr/>
          <p:nvPr/>
        </p:nvSpPr>
        <p:spPr>
          <a:xfrm>
            <a:off x="2267919" y="1235506"/>
            <a:ext cx="4429490" cy="4767943"/>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BM Plex Sans" panose="020B0503050203000203" pitchFamily="34" charset="77"/>
            </a:endParaRPr>
          </a:p>
        </p:txBody>
      </p:sp>
      <p:grpSp>
        <p:nvGrpSpPr>
          <p:cNvPr id="10" name="Group 9">
            <a:extLst>
              <a:ext uri="{FF2B5EF4-FFF2-40B4-BE49-F238E27FC236}">
                <a16:creationId xmlns:a16="http://schemas.microsoft.com/office/drawing/2014/main" id="{54386342-4ADA-6A4B-85A0-7249F4E2CA04}"/>
              </a:ext>
            </a:extLst>
          </p:cNvPr>
          <p:cNvGrpSpPr/>
          <p:nvPr/>
        </p:nvGrpSpPr>
        <p:grpSpPr>
          <a:xfrm>
            <a:off x="1648392" y="5440734"/>
            <a:ext cx="1072896" cy="1060704"/>
            <a:chOff x="6608064" y="1170432"/>
            <a:chExt cx="1072896" cy="1060704"/>
          </a:xfrm>
        </p:grpSpPr>
        <p:sp>
          <p:nvSpPr>
            <p:cNvPr id="11" name="Oval 10">
              <a:extLst>
                <a:ext uri="{FF2B5EF4-FFF2-40B4-BE49-F238E27FC236}">
                  <a16:creationId xmlns:a16="http://schemas.microsoft.com/office/drawing/2014/main" id="{35C861A7-9BDC-0E42-9EF4-F8E2AAC8CCAB}"/>
                </a:ext>
              </a:extLst>
            </p:cNvPr>
            <p:cNvSpPr/>
            <p:nvPr/>
          </p:nvSpPr>
          <p:spPr>
            <a:xfrm>
              <a:off x="6608064" y="1170432"/>
              <a:ext cx="1072896" cy="1060704"/>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2" name="Picture 11">
              <a:extLst>
                <a:ext uri="{FF2B5EF4-FFF2-40B4-BE49-F238E27FC236}">
                  <a16:creationId xmlns:a16="http://schemas.microsoft.com/office/drawing/2014/main" id="{2FF6E1FB-2BE8-3D47-8EDA-4D10E2C42F12}"/>
                </a:ext>
              </a:extLst>
            </p:cNvPr>
            <p:cNvPicPr>
              <a:picLocks noChangeAspect="1"/>
            </p:cNvPicPr>
            <p:nvPr/>
          </p:nvPicPr>
          <p:blipFill>
            <a:blip r:embed="rId4"/>
            <a:stretch>
              <a:fillRect/>
            </a:stretch>
          </p:blipFill>
          <p:spPr>
            <a:xfrm>
              <a:off x="6742536" y="1265571"/>
              <a:ext cx="827679" cy="815855"/>
            </a:xfrm>
            <a:prstGeom prst="rect">
              <a:avLst/>
            </a:prstGeom>
          </p:spPr>
        </p:pic>
      </p:grpSp>
      <p:sp>
        <p:nvSpPr>
          <p:cNvPr id="13" name="TextBox 12">
            <a:extLst>
              <a:ext uri="{FF2B5EF4-FFF2-40B4-BE49-F238E27FC236}">
                <a16:creationId xmlns:a16="http://schemas.microsoft.com/office/drawing/2014/main" id="{E884416A-DDCE-4542-8087-FA64C25983E3}"/>
              </a:ext>
            </a:extLst>
          </p:cNvPr>
          <p:cNvSpPr txBox="1"/>
          <p:nvPr/>
        </p:nvSpPr>
        <p:spPr>
          <a:xfrm>
            <a:off x="2721288" y="6094272"/>
            <a:ext cx="2598811" cy="369332"/>
          </a:xfrm>
          <a:prstGeom prst="rect">
            <a:avLst/>
          </a:prstGeom>
          <a:noFill/>
        </p:spPr>
        <p:txBody>
          <a:bodyPr wrap="square" rtlCol="0">
            <a:spAutoFit/>
          </a:bodyPr>
          <a:lstStyle/>
          <a:p>
            <a:r>
              <a:rPr lang="en-US" b="1" dirty="0">
                <a:solidFill>
                  <a:schemeClr val="bg1">
                    <a:lumMod val="50000"/>
                  </a:schemeClr>
                </a:solidFill>
                <a:latin typeface="IBM Plex Sans" panose="020B0503050203000203" pitchFamily="34" charset="77"/>
              </a:rPr>
              <a:t>Kubernetes Service</a:t>
            </a:r>
          </a:p>
        </p:txBody>
      </p:sp>
      <p:sp>
        <p:nvSpPr>
          <p:cNvPr id="14" name="Rectangle 13">
            <a:extLst>
              <a:ext uri="{FF2B5EF4-FFF2-40B4-BE49-F238E27FC236}">
                <a16:creationId xmlns:a16="http://schemas.microsoft.com/office/drawing/2014/main" id="{828135E4-0470-CC4D-96E1-41EFE643265D}"/>
              </a:ext>
            </a:extLst>
          </p:cNvPr>
          <p:cNvSpPr/>
          <p:nvPr/>
        </p:nvSpPr>
        <p:spPr>
          <a:xfrm>
            <a:off x="4191545" y="1450049"/>
            <a:ext cx="2257108" cy="1335547"/>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grpSp>
        <p:nvGrpSpPr>
          <p:cNvPr id="15" name="Group 14">
            <a:extLst>
              <a:ext uri="{FF2B5EF4-FFF2-40B4-BE49-F238E27FC236}">
                <a16:creationId xmlns:a16="http://schemas.microsoft.com/office/drawing/2014/main" id="{DA4B8950-44EF-BC40-9CB3-DAF6BB39C851}"/>
              </a:ext>
            </a:extLst>
          </p:cNvPr>
          <p:cNvGrpSpPr/>
          <p:nvPr/>
        </p:nvGrpSpPr>
        <p:grpSpPr>
          <a:xfrm>
            <a:off x="4269280" y="1726850"/>
            <a:ext cx="467710" cy="493646"/>
            <a:chOff x="5314620" y="2462068"/>
            <a:chExt cx="1121412" cy="1059928"/>
          </a:xfrm>
        </p:grpSpPr>
        <p:sp>
          <p:nvSpPr>
            <p:cNvPr id="16" name="Oval 15">
              <a:extLst>
                <a:ext uri="{FF2B5EF4-FFF2-40B4-BE49-F238E27FC236}">
                  <a16:creationId xmlns:a16="http://schemas.microsoft.com/office/drawing/2014/main" id="{10B03DDB-A042-654A-8D9B-8FDCFAD4A689}"/>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17" name="Picture 16">
              <a:extLst>
                <a:ext uri="{FF2B5EF4-FFF2-40B4-BE49-F238E27FC236}">
                  <a16:creationId xmlns:a16="http://schemas.microsoft.com/office/drawing/2014/main" id="{398D6D7B-9E2B-8D44-A6F5-B543AA6C9532}"/>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18" name="TextBox 17">
            <a:extLst>
              <a:ext uri="{FF2B5EF4-FFF2-40B4-BE49-F238E27FC236}">
                <a16:creationId xmlns:a16="http://schemas.microsoft.com/office/drawing/2014/main" id="{EDE80EDD-BE7B-0B4C-AF55-70B64BBDED34}"/>
              </a:ext>
            </a:extLst>
          </p:cNvPr>
          <p:cNvSpPr txBox="1"/>
          <p:nvPr/>
        </p:nvSpPr>
        <p:spPr>
          <a:xfrm>
            <a:off x="5082804" y="1488842"/>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19" name="TextBox 18">
            <a:extLst>
              <a:ext uri="{FF2B5EF4-FFF2-40B4-BE49-F238E27FC236}">
                <a16:creationId xmlns:a16="http://schemas.microsoft.com/office/drawing/2014/main" id="{F961C0F5-4219-D844-A4E3-B0CDD7FCA7E8}"/>
              </a:ext>
            </a:extLst>
          </p:cNvPr>
          <p:cNvSpPr txBox="1"/>
          <p:nvPr/>
        </p:nvSpPr>
        <p:spPr>
          <a:xfrm>
            <a:off x="4418731" y="1807318"/>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Fleet-</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grpSp>
        <p:nvGrpSpPr>
          <p:cNvPr id="20" name="Group 19">
            <a:extLst>
              <a:ext uri="{FF2B5EF4-FFF2-40B4-BE49-F238E27FC236}">
                <a16:creationId xmlns:a16="http://schemas.microsoft.com/office/drawing/2014/main" id="{DDA3A1E7-20BB-644D-9D1B-C038BBF282C8}"/>
              </a:ext>
            </a:extLst>
          </p:cNvPr>
          <p:cNvGrpSpPr/>
          <p:nvPr/>
        </p:nvGrpSpPr>
        <p:grpSpPr>
          <a:xfrm>
            <a:off x="10034418" y="1849110"/>
            <a:ext cx="1254681" cy="1136204"/>
            <a:chOff x="2011680" y="2468880"/>
            <a:chExt cx="640080" cy="600522"/>
          </a:xfrm>
        </p:grpSpPr>
        <p:sp>
          <p:nvSpPr>
            <p:cNvPr id="21" name="Object 61">
              <a:extLst>
                <a:ext uri="{FF2B5EF4-FFF2-40B4-BE49-F238E27FC236}">
                  <a16:creationId xmlns:a16="http://schemas.microsoft.com/office/drawing/2014/main" id="{83224A5A-AF2C-1F49-8FF7-E77E4F8C223E}"/>
                </a:ext>
              </a:extLst>
            </p:cNvPr>
            <p:cNvSpPr/>
            <p:nvPr/>
          </p:nvSpPr>
          <p:spPr>
            <a:xfrm>
              <a:off x="2103120" y="2468880"/>
              <a:ext cx="457200" cy="457200"/>
            </a:xfrm>
            <a:prstGeom prst="ellipse">
              <a:avLst/>
            </a:prstGeom>
            <a:solidFill>
              <a:srgbClr val="FFFFFF"/>
            </a:solidFill>
            <a:ln w="19050">
              <a:solidFill>
                <a:srgbClr val="1A8572"/>
              </a:solidFill>
              <a:prstDash val="solid"/>
            </a:ln>
          </p:spPr>
        </p:sp>
        <p:pic>
          <p:nvPicPr>
            <p:cNvPr id="22" name="Object 62" descr="public/generated/icons/User-https%3A%2F%2Fraw.githubusercontent.com%2FIBM-Design%2Ficons%2Fmaster%2Fdist%2Fsvg%2Fobject-based%2Fuser_64.svg.png">
              <a:extLst>
                <a:ext uri="{FF2B5EF4-FFF2-40B4-BE49-F238E27FC236}">
                  <a16:creationId xmlns:a16="http://schemas.microsoft.com/office/drawing/2014/main" id="{5D31E6AE-3B22-AE42-84E6-243F63E950F8}"/>
                </a:ext>
              </a:extLst>
            </p:cNvPr>
            <p:cNvPicPr>
              <a:picLocks noChangeAspect="1"/>
            </p:cNvPicPr>
            <p:nvPr/>
          </p:nvPicPr>
          <p:blipFill>
            <a:blip r:embed="rId6" cstate="print"/>
            <a:stretch>
              <a:fillRect/>
            </a:stretch>
          </p:blipFill>
          <p:spPr>
            <a:xfrm>
              <a:off x="2194560" y="2560320"/>
              <a:ext cx="274320" cy="274320"/>
            </a:xfrm>
            <a:prstGeom prst="rect">
              <a:avLst/>
            </a:prstGeom>
          </p:spPr>
        </p:pic>
        <p:sp>
          <p:nvSpPr>
            <p:cNvPr id="23" name="Object 63">
              <a:extLst>
                <a:ext uri="{FF2B5EF4-FFF2-40B4-BE49-F238E27FC236}">
                  <a16:creationId xmlns:a16="http://schemas.microsoft.com/office/drawing/2014/main" id="{9D8B9348-DDE0-F641-814D-053F56AB2DF2}"/>
                </a:ext>
              </a:extLst>
            </p:cNvPr>
            <p:cNvSpPr/>
            <p:nvPr/>
          </p:nvSpPr>
          <p:spPr>
            <a:xfrm>
              <a:off x="2011680" y="2971800"/>
              <a:ext cx="640080" cy="97602"/>
            </a:xfrm>
            <a:prstGeom prst="rect">
              <a:avLst/>
            </a:prstGeom>
            <a:noFill/>
          </p:spPr>
          <p:txBody>
            <a:bodyPr wrap="square" lIns="0" tIns="0" rIns="0" bIns="0" rtlCol="0" anchor="t">
              <a:spAutoFit/>
            </a:bodyPr>
            <a:lstStyle/>
            <a:p>
              <a:pPr algn="ctr"/>
              <a:r>
                <a:rPr lang="en-US" sz="1200" b="1" dirty="0">
                  <a:solidFill>
                    <a:srgbClr val="1A8572"/>
                  </a:solidFill>
                  <a:latin typeface="IBM Plex Sans" panose="020B0503050203000203" pitchFamily="34" charset="77"/>
                  <a:cs typeface="Helvetica" pitchFamily="34" charset="-120"/>
                </a:rPr>
                <a:t>DEVELOPER</a:t>
              </a:r>
            </a:p>
          </p:txBody>
        </p:sp>
      </p:grpSp>
      <p:cxnSp>
        <p:nvCxnSpPr>
          <p:cNvPr id="24" name="Straight Connector 23">
            <a:extLst>
              <a:ext uri="{FF2B5EF4-FFF2-40B4-BE49-F238E27FC236}">
                <a16:creationId xmlns:a16="http://schemas.microsoft.com/office/drawing/2014/main" id="{87E318E5-D832-BA45-A274-7ADA38BAC17B}"/>
              </a:ext>
            </a:extLst>
          </p:cNvPr>
          <p:cNvCxnSpPr/>
          <p:nvPr/>
        </p:nvCxnSpPr>
        <p:spPr>
          <a:xfrm>
            <a:off x="9522028" y="1133654"/>
            <a:ext cx="0" cy="4767943"/>
          </a:xfrm>
          <a:prstGeom prst="line">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Object 6">
            <a:extLst>
              <a:ext uri="{FF2B5EF4-FFF2-40B4-BE49-F238E27FC236}">
                <a16:creationId xmlns:a16="http://schemas.microsoft.com/office/drawing/2014/main" id="{E1D54B1F-EE58-2849-8EFD-C5102CFAD393}"/>
              </a:ext>
            </a:extLst>
          </p:cNvPr>
          <p:cNvSpPr/>
          <p:nvPr/>
        </p:nvSpPr>
        <p:spPr>
          <a:xfrm flipH="1">
            <a:off x="8597003" y="2312829"/>
            <a:ext cx="1514506" cy="0"/>
          </a:xfrm>
          <a:prstGeom prst="line">
            <a:avLst/>
          </a:prstGeom>
          <a:noFill/>
          <a:ln w="12700">
            <a:solidFill>
              <a:srgbClr val="646365"/>
            </a:solidFill>
            <a:prstDash val="solid"/>
            <a:tailEnd type="arrow"/>
          </a:ln>
        </p:spPr>
        <p:txBody>
          <a:bodyPr/>
          <a:lstStyle/>
          <a:p>
            <a:endParaRPr lang="en-US" sz="2400"/>
          </a:p>
        </p:txBody>
      </p:sp>
      <p:grpSp>
        <p:nvGrpSpPr>
          <p:cNvPr id="26" name="Group 25">
            <a:extLst>
              <a:ext uri="{FF2B5EF4-FFF2-40B4-BE49-F238E27FC236}">
                <a16:creationId xmlns:a16="http://schemas.microsoft.com/office/drawing/2014/main" id="{43DAAB4F-C871-FF4B-9C03-C5EEBC8D25EE}"/>
              </a:ext>
            </a:extLst>
          </p:cNvPr>
          <p:cNvGrpSpPr/>
          <p:nvPr/>
        </p:nvGrpSpPr>
        <p:grpSpPr>
          <a:xfrm>
            <a:off x="9391188" y="2190909"/>
            <a:ext cx="243840" cy="243840"/>
            <a:chOff x="274320" y="914400"/>
            <a:chExt cx="182880" cy="182880"/>
          </a:xfrm>
        </p:grpSpPr>
        <p:sp>
          <p:nvSpPr>
            <p:cNvPr id="27" name="Object 9">
              <a:extLst>
                <a:ext uri="{FF2B5EF4-FFF2-40B4-BE49-F238E27FC236}">
                  <a16:creationId xmlns:a16="http://schemas.microsoft.com/office/drawing/2014/main" id="{48896C31-A678-9C4A-99B4-161050B2993E}"/>
                </a:ext>
              </a:extLst>
            </p:cNvPr>
            <p:cNvSpPr/>
            <p:nvPr/>
          </p:nvSpPr>
          <p:spPr>
            <a:xfrm>
              <a:off x="274320" y="914400"/>
              <a:ext cx="182880" cy="182880"/>
            </a:xfrm>
            <a:prstGeom prst="ellipse">
              <a:avLst/>
            </a:prstGeom>
            <a:solidFill>
              <a:srgbClr val="FFFFFF"/>
            </a:solidFill>
            <a:ln w="19050">
              <a:solidFill>
                <a:srgbClr val="0C755F"/>
              </a:solidFill>
              <a:prstDash val="solid"/>
            </a:ln>
          </p:spPr>
        </p:sp>
        <p:sp>
          <p:nvSpPr>
            <p:cNvPr id="28" name="Object 10">
              <a:extLst>
                <a:ext uri="{FF2B5EF4-FFF2-40B4-BE49-F238E27FC236}">
                  <a16:creationId xmlns:a16="http://schemas.microsoft.com/office/drawing/2014/main" id="{066F34E0-9B9F-C143-B910-2FA93A998855}"/>
                </a:ext>
              </a:extLst>
            </p:cNvPr>
            <p:cNvSpPr/>
            <p:nvPr/>
          </p:nvSpPr>
          <p:spPr>
            <a:xfrm>
              <a:off x="274320" y="936590"/>
              <a:ext cx="182880" cy="138500"/>
            </a:xfrm>
            <a:prstGeom prst="rect">
              <a:avLst/>
            </a:prstGeom>
            <a:noFill/>
          </p:spPr>
          <p:txBody>
            <a:bodyPr wrap="square" lIns="0" tIns="0" rIns="0" bIns="0" rtlCol="0" anchor="ctr">
              <a:spAutoFit/>
            </a:bodyPr>
            <a:lstStyle/>
            <a:p>
              <a:pPr algn="ctr"/>
              <a:r>
                <a:rPr lang="en-US" sz="1200" b="1" dirty="0">
                  <a:solidFill>
                    <a:srgbClr val="0C755F"/>
                  </a:solidFill>
                  <a:latin typeface="IBM Plex Sans" panose="020B0503050203000203" pitchFamily="34" charset="77"/>
                  <a:cs typeface="Helvetica" pitchFamily="34" charset="-120"/>
                </a:rPr>
                <a:t>1</a:t>
              </a:r>
            </a:p>
          </p:txBody>
        </p:sp>
      </p:grpSp>
      <p:sp>
        <p:nvSpPr>
          <p:cNvPr id="29" name="Object 6">
            <a:extLst>
              <a:ext uri="{FF2B5EF4-FFF2-40B4-BE49-F238E27FC236}">
                <a16:creationId xmlns:a16="http://schemas.microsoft.com/office/drawing/2014/main" id="{6F83EC47-7BAA-B443-B352-50C6097588D1}"/>
              </a:ext>
            </a:extLst>
          </p:cNvPr>
          <p:cNvSpPr/>
          <p:nvPr/>
        </p:nvSpPr>
        <p:spPr>
          <a:xfrm flipH="1">
            <a:off x="6374991" y="2039654"/>
            <a:ext cx="1179890" cy="0"/>
          </a:xfrm>
          <a:prstGeom prst="line">
            <a:avLst/>
          </a:prstGeom>
          <a:noFill/>
          <a:ln w="12700">
            <a:solidFill>
              <a:srgbClr val="646365"/>
            </a:solidFill>
            <a:prstDash val="solid"/>
            <a:tailEnd type="arrow"/>
          </a:ln>
        </p:spPr>
        <p:txBody>
          <a:bodyPr/>
          <a:lstStyle/>
          <a:p>
            <a:endParaRPr lang="en-US" sz="2400"/>
          </a:p>
        </p:txBody>
      </p:sp>
      <p:sp>
        <p:nvSpPr>
          <p:cNvPr id="30" name="Rectangle 29">
            <a:extLst>
              <a:ext uri="{FF2B5EF4-FFF2-40B4-BE49-F238E27FC236}">
                <a16:creationId xmlns:a16="http://schemas.microsoft.com/office/drawing/2014/main" id="{28C5BBD2-034E-7E48-8B52-47DE3B0CBEAC}"/>
              </a:ext>
            </a:extLst>
          </p:cNvPr>
          <p:cNvSpPr/>
          <p:nvPr/>
        </p:nvSpPr>
        <p:spPr>
          <a:xfrm>
            <a:off x="4206411" y="2865138"/>
            <a:ext cx="2257108" cy="1335543"/>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34" name="TextBox 33">
            <a:extLst>
              <a:ext uri="{FF2B5EF4-FFF2-40B4-BE49-F238E27FC236}">
                <a16:creationId xmlns:a16="http://schemas.microsoft.com/office/drawing/2014/main" id="{524826CF-1814-674A-81E1-74A112EEDC6C}"/>
              </a:ext>
            </a:extLst>
          </p:cNvPr>
          <p:cNvSpPr txBox="1"/>
          <p:nvPr/>
        </p:nvSpPr>
        <p:spPr>
          <a:xfrm>
            <a:off x="5097670" y="2903931"/>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38" name="TextBox 37">
            <a:extLst>
              <a:ext uri="{FF2B5EF4-FFF2-40B4-BE49-F238E27FC236}">
                <a16:creationId xmlns:a16="http://schemas.microsoft.com/office/drawing/2014/main" id="{6B84D656-F6A3-D943-9633-4515EDDACCA1}"/>
              </a:ext>
            </a:extLst>
          </p:cNvPr>
          <p:cNvSpPr txBox="1"/>
          <p:nvPr/>
        </p:nvSpPr>
        <p:spPr>
          <a:xfrm>
            <a:off x="4626677" y="3239394"/>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Orders-command-</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39" name="Rectangle 38">
            <a:extLst>
              <a:ext uri="{FF2B5EF4-FFF2-40B4-BE49-F238E27FC236}">
                <a16:creationId xmlns:a16="http://schemas.microsoft.com/office/drawing/2014/main" id="{51600E0A-2C9D-3441-BEDF-18D4F8BE7D22}"/>
              </a:ext>
            </a:extLst>
          </p:cNvPr>
          <p:cNvSpPr/>
          <p:nvPr/>
        </p:nvSpPr>
        <p:spPr>
          <a:xfrm>
            <a:off x="4223347" y="4456871"/>
            <a:ext cx="2257108" cy="1444726"/>
          </a:xfrm>
          <a:prstGeom prst="rect">
            <a:avLst/>
          </a:prstGeom>
          <a:solidFill>
            <a:srgbClr val="DEEAEC"/>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50000"/>
                  <a:lumOff val="50000"/>
                </a:schemeClr>
              </a:solidFill>
              <a:latin typeface="IBM Plex Sans" panose="020B0503050203000203" pitchFamily="34" charset="77"/>
            </a:endParaRPr>
          </a:p>
        </p:txBody>
      </p:sp>
      <p:sp>
        <p:nvSpPr>
          <p:cNvPr id="40" name="TextBox 39">
            <a:extLst>
              <a:ext uri="{FF2B5EF4-FFF2-40B4-BE49-F238E27FC236}">
                <a16:creationId xmlns:a16="http://schemas.microsoft.com/office/drawing/2014/main" id="{D84EAA6C-6BCA-854C-B5E3-3BA477C74B51}"/>
              </a:ext>
            </a:extLst>
          </p:cNvPr>
          <p:cNvSpPr txBox="1"/>
          <p:nvPr/>
        </p:nvSpPr>
        <p:spPr>
          <a:xfrm>
            <a:off x="5114606" y="4495663"/>
            <a:ext cx="1374359" cy="307777"/>
          </a:xfrm>
          <a:prstGeom prst="rect">
            <a:avLst/>
          </a:prstGeom>
          <a:noFill/>
        </p:spPr>
        <p:txBody>
          <a:bodyPr wrap="square" rtlCol="0">
            <a:spAutoFit/>
          </a:bodyPr>
          <a:lstStyle/>
          <a:p>
            <a:pPr algn="ctr"/>
            <a:r>
              <a:rPr lang="en-US" sz="1400" b="1" dirty="0">
                <a:solidFill>
                  <a:schemeClr val="bg1">
                    <a:lumMod val="50000"/>
                  </a:schemeClr>
                </a:solidFill>
                <a:latin typeface="IBM Plex Sans" panose="020B0503050203000203" pitchFamily="34" charset="77"/>
              </a:rPr>
              <a:t>K8S-Node</a:t>
            </a:r>
          </a:p>
        </p:txBody>
      </p:sp>
      <p:sp>
        <p:nvSpPr>
          <p:cNvPr id="44" name="TextBox 43">
            <a:extLst>
              <a:ext uri="{FF2B5EF4-FFF2-40B4-BE49-F238E27FC236}">
                <a16:creationId xmlns:a16="http://schemas.microsoft.com/office/drawing/2014/main" id="{E2547429-9D91-D242-8076-FA87640855F0}"/>
              </a:ext>
            </a:extLst>
          </p:cNvPr>
          <p:cNvSpPr txBox="1"/>
          <p:nvPr/>
        </p:nvSpPr>
        <p:spPr>
          <a:xfrm>
            <a:off x="4613766" y="3769221"/>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voyages-</a:t>
            </a:r>
            <a:r>
              <a:rPr lang="en-US" sz="1400" dirty="0" err="1">
                <a:solidFill>
                  <a:schemeClr val="bg1">
                    <a:lumMod val="50000"/>
                  </a:schemeClr>
                </a:solidFill>
                <a:latin typeface="IBM Plex Sans" panose="020B0503050203000203" pitchFamily="34" charset="77"/>
              </a:rPr>
              <a:t>ms</a:t>
            </a:r>
            <a:endParaRPr lang="en-US" sz="1400" dirty="0">
              <a:solidFill>
                <a:schemeClr val="bg1">
                  <a:lumMod val="50000"/>
                </a:schemeClr>
              </a:solidFill>
              <a:latin typeface="IBM Plex Sans" panose="020B0503050203000203" pitchFamily="34" charset="77"/>
            </a:endParaRPr>
          </a:p>
        </p:txBody>
      </p:sp>
      <p:sp>
        <p:nvSpPr>
          <p:cNvPr id="45" name="Object 6">
            <a:extLst>
              <a:ext uri="{FF2B5EF4-FFF2-40B4-BE49-F238E27FC236}">
                <a16:creationId xmlns:a16="http://schemas.microsoft.com/office/drawing/2014/main" id="{58F0D912-6AFF-C941-9854-14E15122B26D}"/>
              </a:ext>
            </a:extLst>
          </p:cNvPr>
          <p:cNvSpPr/>
          <p:nvPr/>
        </p:nvSpPr>
        <p:spPr>
          <a:xfrm flipV="1">
            <a:off x="1232689" y="2541138"/>
            <a:ext cx="2821321" cy="388976"/>
          </a:xfrm>
          <a:prstGeom prst="line">
            <a:avLst/>
          </a:prstGeom>
          <a:noFill/>
          <a:ln w="12700">
            <a:solidFill>
              <a:srgbClr val="646365"/>
            </a:solidFill>
            <a:prstDash val="solid"/>
            <a:tailEnd type="arrow"/>
          </a:ln>
        </p:spPr>
        <p:txBody>
          <a:bodyPr/>
          <a:lstStyle/>
          <a:p>
            <a:endParaRPr lang="en-US" sz="2400"/>
          </a:p>
        </p:txBody>
      </p:sp>
      <p:sp>
        <p:nvSpPr>
          <p:cNvPr id="46" name="TextBox 45">
            <a:extLst>
              <a:ext uri="{FF2B5EF4-FFF2-40B4-BE49-F238E27FC236}">
                <a16:creationId xmlns:a16="http://schemas.microsoft.com/office/drawing/2014/main" id="{D90EFE4E-A023-7444-9C75-244AC5C64BB0}"/>
              </a:ext>
            </a:extLst>
          </p:cNvPr>
          <p:cNvSpPr txBox="1"/>
          <p:nvPr/>
        </p:nvSpPr>
        <p:spPr>
          <a:xfrm>
            <a:off x="4393054" y="2431822"/>
            <a:ext cx="1492169"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KC-UI</a:t>
            </a:r>
          </a:p>
        </p:txBody>
      </p:sp>
      <p:pic>
        <p:nvPicPr>
          <p:cNvPr id="52" name="Picture 51">
            <a:extLst>
              <a:ext uri="{FF2B5EF4-FFF2-40B4-BE49-F238E27FC236}">
                <a16:creationId xmlns:a16="http://schemas.microsoft.com/office/drawing/2014/main" id="{A99A1284-6338-464D-B6BB-C4DD4C72727E}"/>
              </a:ext>
            </a:extLst>
          </p:cNvPr>
          <p:cNvPicPr>
            <a:picLocks noChangeAspect="1"/>
          </p:cNvPicPr>
          <p:nvPr/>
        </p:nvPicPr>
        <p:blipFill>
          <a:blip r:embed="rId7"/>
          <a:stretch>
            <a:fillRect/>
          </a:stretch>
        </p:blipFill>
        <p:spPr>
          <a:xfrm>
            <a:off x="7023444" y="4321502"/>
            <a:ext cx="3100288" cy="496841"/>
          </a:xfrm>
          <a:prstGeom prst="rect">
            <a:avLst/>
          </a:prstGeom>
          <a:ln>
            <a:solidFill>
              <a:srgbClr val="7030A0"/>
            </a:solidFill>
          </a:ln>
        </p:spPr>
      </p:pic>
      <p:sp>
        <p:nvSpPr>
          <p:cNvPr id="53" name="Object 6">
            <a:extLst>
              <a:ext uri="{FF2B5EF4-FFF2-40B4-BE49-F238E27FC236}">
                <a16:creationId xmlns:a16="http://schemas.microsoft.com/office/drawing/2014/main" id="{CBD7609C-D53B-7F4B-A6E8-23D8E08DAAC0}"/>
              </a:ext>
            </a:extLst>
          </p:cNvPr>
          <p:cNvSpPr/>
          <p:nvPr/>
        </p:nvSpPr>
        <p:spPr>
          <a:xfrm flipH="1">
            <a:off x="6457163" y="2234112"/>
            <a:ext cx="1093620" cy="1173720"/>
          </a:xfrm>
          <a:prstGeom prst="line">
            <a:avLst/>
          </a:prstGeom>
          <a:noFill/>
          <a:ln w="12700">
            <a:solidFill>
              <a:srgbClr val="646365"/>
            </a:solidFill>
            <a:prstDash val="solid"/>
            <a:tailEnd type="arrow"/>
          </a:ln>
        </p:spPr>
        <p:txBody>
          <a:bodyPr/>
          <a:lstStyle/>
          <a:p>
            <a:endParaRPr lang="en-US" sz="2400"/>
          </a:p>
        </p:txBody>
      </p:sp>
      <p:sp>
        <p:nvSpPr>
          <p:cNvPr id="54" name="Object 6">
            <a:extLst>
              <a:ext uri="{FF2B5EF4-FFF2-40B4-BE49-F238E27FC236}">
                <a16:creationId xmlns:a16="http://schemas.microsoft.com/office/drawing/2014/main" id="{4866F77C-17E4-8C4A-933D-D241C9E922D3}"/>
              </a:ext>
            </a:extLst>
          </p:cNvPr>
          <p:cNvSpPr/>
          <p:nvPr/>
        </p:nvSpPr>
        <p:spPr>
          <a:xfrm flipH="1">
            <a:off x="6508550" y="2386511"/>
            <a:ext cx="1194633" cy="2321589"/>
          </a:xfrm>
          <a:prstGeom prst="line">
            <a:avLst/>
          </a:prstGeom>
          <a:noFill/>
          <a:ln w="12700">
            <a:solidFill>
              <a:srgbClr val="646365"/>
            </a:solidFill>
            <a:prstDash val="solid"/>
            <a:tailEnd type="arrow"/>
          </a:ln>
        </p:spPr>
        <p:txBody>
          <a:bodyPr/>
          <a:lstStyle/>
          <a:p>
            <a:endParaRPr lang="en-US" sz="2400"/>
          </a:p>
        </p:txBody>
      </p:sp>
      <p:pic>
        <p:nvPicPr>
          <p:cNvPr id="51" name="Picture 50">
            <a:extLst>
              <a:ext uri="{FF2B5EF4-FFF2-40B4-BE49-F238E27FC236}">
                <a16:creationId xmlns:a16="http://schemas.microsoft.com/office/drawing/2014/main" id="{47FE92DA-C8B7-BE45-8AA8-9174D35240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456" y="3115603"/>
            <a:ext cx="3427945" cy="528883"/>
          </a:xfrm>
          <a:prstGeom prst="rect">
            <a:avLst/>
          </a:prstGeom>
          <a:ln>
            <a:solidFill>
              <a:schemeClr val="accent5">
                <a:lumMod val="60000"/>
                <a:lumOff val="40000"/>
              </a:schemeClr>
            </a:solidFill>
          </a:ln>
        </p:spPr>
      </p:pic>
      <p:grpSp>
        <p:nvGrpSpPr>
          <p:cNvPr id="50" name="Group 49">
            <a:extLst>
              <a:ext uri="{FF2B5EF4-FFF2-40B4-BE49-F238E27FC236}">
                <a16:creationId xmlns:a16="http://schemas.microsoft.com/office/drawing/2014/main" id="{F3E98450-AB62-3E4E-B5D6-7FA88DB6160A}"/>
              </a:ext>
            </a:extLst>
          </p:cNvPr>
          <p:cNvGrpSpPr/>
          <p:nvPr/>
        </p:nvGrpSpPr>
        <p:grpSpPr>
          <a:xfrm>
            <a:off x="4258565" y="3086159"/>
            <a:ext cx="467710" cy="493646"/>
            <a:chOff x="5314620" y="2462068"/>
            <a:chExt cx="1121412" cy="1059928"/>
          </a:xfrm>
        </p:grpSpPr>
        <p:sp>
          <p:nvSpPr>
            <p:cNvPr id="55" name="Oval 54">
              <a:extLst>
                <a:ext uri="{FF2B5EF4-FFF2-40B4-BE49-F238E27FC236}">
                  <a16:creationId xmlns:a16="http://schemas.microsoft.com/office/drawing/2014/main" id="{26B24B8B-0DA1-8648-84EC-8F6329F1547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6" name="Picture 55">
              <a:extLst>
                <a:ext uri="{FF2B5EF4-FFF2-40B4-BE49-F238E27FC236}">
                  <a16:creationId xmlns:a16="http://schemas.microsoft.com/office/drawing/2014/main" id="{90BFA420-A04B-1249-B5C5-C6859EC1F2B6}"/>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57" name="Group 56">
            <a:extLst>
              <a:ext uri="{FF2B5EF4-FFF2-40B4-BE49-F238E27FC236}">
                <a16:creationId xmlns:a16="http://schemas.microsoft.com/office/drawing/2014/main" id="{B1492D7B-DB43-C640-81A7-244C543B2984}"/>
              </a:ext>
            </a:extLst>
          </p:cNvPr>
          <p:cNvGrpSpPr/>
          <p:nvPr/>
        </p:nvGrpSpPr>
        <p:grpSpPr>
          <a:xfrm>
            <a:off x="4261065" y="3643291"/>
            <a:ext cx="467710" cy="493646"/>
            <a:chOff x="5314620" y="2462068"/>
            <a:chExt cx="1121412" cy="1059928"/>
          </a:xfrm>
        </p:grpSpPr>
        <p:sp>
          <p:nvSpPr>
            <p:cNvPr id="58" name="Oval 57">
              <a:extLst>
                <a:ext uri="{FF2B5EF4-FFF2-40B4-BE49-F238E27FC236}">
                  <a16:creationId xmlns:a16="http://schemas.microsoft.com/office/drawing/2014/main" id="{D98F4641-C9D3-F749-B7A2-EEB89A9F27EA}"/>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59" name="Picture 58">
              <a:extLst>
                <a:ext uri="{FF2B5EF4-FFF2-40B4-BE49-F238E27FC236}">
                  <a16:creationId xmlns:a16="http://schemas.microsoft.com/office/drawing/2014/main" id="{9B133A5A-226E-C042-8212-199B564F5E3D}"/>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0" name="Group 59">
            <a:extLst>
              <a:ext uri="{FF2B5EF4-FFF2-40B4-BE49-F238E27FC236}">
                <a16:creationId xmlns:a16="http://schemas.microsoft.com/office/drawing/2014/main" id="{42538024-FE46-A44C-AFEE-1884F205D958}"/>
              </a:ext>
            </a:extLst>
          </p:cNvPr>
          <p:cNvGrpSpPr/>
          <p:nvPr/>
        </p:nvGrpSpPr>
        <p:grpSpPr>
          <a:xfrm>
            <a:off x="4231126" y="4664844"/>
            <a:ext cx="467710" cy="493646"/>
            <a:chOff x="5314620" y="2462068"/>
            <a:chExt cx="1121412" cy="1059928"/>
          </a:xfrm>
        </p:grpSpPr>
        <p:sp>
          <p:nvSpPr>
            <p:cNvPr id="61" name="Oval 60">
              <a:extLst>
                <a:ext uri="{FF2B5EF4-FFF2-40B4-BE49-F238E27FC236}">
                  <a16:creationId xmlns:a16="http://schemas.microsoft.com/office/drawing/2014/main" id="{A24018C6-2FBD-4148-A14A-BACAEBFE3D6E}"/>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2" name="Picture 61">
              <a:extLst>
                <a:ext uri="{FF2B5EF4-FFF2-40B4-BE49-F238E27FC236}">
                  <a16:creationId xmlns:a16="http://schemas.microsoft.com/office/drawing/2014/main" id="{8D81A8A8-789E-F348-8964-26C54A19E28F}"/>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grpSp>
        <p:nvGrpSpPr>
          <p:cNvPr id="63" name="Group 62">
            <a:extLst>
              <a:ext uri="{FF2B5EF4-FFF2-40B4-BE49-F238E27FC236}">
                <a16:creationId xmlns:a16="http://schemas.microsoft.com/office/drawing/2014/main" id="{2D195844-C800-7D4C-8CC9-6A20795BB469}"/>
              </a:ext>
            </a:extLst>
          </p:cNvPr>
          <p:cNvGrpSpPr/>
          <p:nvPr/>
        </p:nvGrpSpPr>
        <p:grpSpPr>
          <a:xfrm>
            <a:off x="4258565" y="5335268"/>
            <a:ext cx="467710" cy="493646"/>
            <a:chOff x="5314620" y="2462068"/>
            <a:chExt cx="1121412" cy="1059928"/>
          </a:xfrm>
        </p:grpSpPr>
        <p:sp>
          <p:nvSpPr>
            <p:cNvPr id="64" name="Oval 63">
              <a:extLst>
                <a:ext uri="{FF2B5EF4-FFF2-40B4-BE49-F238E27FC236}">
                  <a16:creationId xmlns:a16="http://schemas.microsoft.com/office/drawing/2014/main" id="{BD9A1A10-6F79-484C-921F-6799295A7385}"/>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65" name="Picture 64">
              <a:extLst>
                <a:ext uri="{FF2B5EF4-FFF2-40B4-BE49-F238E27FC236}">
                  <a16:creationId xmlns:a16="http://schemas.microsoft.com/office/drawing/2014/main" id="{10D10562-B36A-4846-B56F-9F7640560D90}"/>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sp>
        <p:nvSpPr>
          <p:cNvPr id="66" name="TextBox 65">
            <a:extLst>
              <a:ext uri="{FF2B5EF4-FFF2-40B4-BE49-F238E27FC236}">
                <a16:creationId xmlns:a16="http://schemas.microsoft.com/office/drawing/2014/main" id="{B61EF943-F40C-CD47-8586-74D0F94915E7}"/>
              </a:ext>
            </a:extLst>
          </p:cNvPr>
          <p:cNvSpPr txBox="1"/>
          <p:nvPr/>
        </p:nvSpPr>
        <p:spPr>
          <a:xfrm>
            <a:off x="4628688" y="481459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Orders-query-</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sp>
        <p:nvSpPr>
          <p:cNvPr id="67" name="TextBox 66">
            <a:extLst>
              <a:ext uri="{FF2B5EF4-FFF2-40B4-BE49-F238E27FC236}">
                <a16:creationId xmlns:a16="http://schemas.microsoft.com/office/drawing/2014/main" id="{FB9D6F19-4127-2F49-82B6-4C5768685665}"/>
              </a:ext>
            </a:extLst>
          </p:cNvPr>
          <p:cNvSpPr txBox="1"/>
          <p:nvPr/>
        </p:nvSpPr>
        <p:spPr>
          <a:xfrm>
            <a:off x="4705287" y="5460915"/>
            <a:ext cx="1950345" cy="307777"/>
          </a:xfrm>
          <a:prstGeom prst="rect">
            <a:avLst/>
          </a:prstGeom>
          <a:noFill/>
        </p:spPr>
        <p:txBody>
          <a:bodyPr wrap="square" rtlCol="0">
            <a:spAutoFit/>
          </a:bodyPr>
          <a:lstStyle/>
          <a:p>
            <a:pPr algn="ctr"/>
            <a:r>
              <a:rPr lang="en-US" sz="1400" dirty="0">
                <a:solidFill>
                  <a:schemeClr val="bg1">
                    <a:lumMod val="50000"/>
                  </a:schemeClr>
                </a:solidFill>
                <a:latin typeface="IBM Plex Sans" panose="020B0503050203000203" pitchFamily="34" charset="77"/>
              </a:rPr>
              <a:t>Containers-</a:t>
            </a:r>
            <a:r>
              <a:rPr lang="en-US" sz="1400" dirty="0" err="1">
                <a:solidFill>
                  <a:schemeClr val="bg1">
                    <a:lumMod val="50000"/>
                  </a:schemeClr>
                </a:solidFill>
                <a:latin typeface="IBM Plex Sans" panose="020B0503050203000203" pitchFamily="34" charset="77"/>
              </a:rPr>
              <a:t>ms</a:t>
            </a:r>
            <a:endParaRPr lang="en-US" sz="1200" dirty="0">
              <a:solidFill>
                <a:schemeClr val="bg1">
                  <a:lumMod val="50000"/>
                </a:schemeClr>
              </a:solidFill>
              <a:latin typeface="IBM Plex Sans" panose="020B0503050203000203" pitchFamily="34" charset="77"/>
            </a:endParaRPr>
          </a:p>
        </p:txBody>
      </p:sp>
      <p:grpSp>
        <p:nvGrpSpPr>
          <p:cNvPr id="68" name="Group 67">
            <a:extLst>
              <a:ext uri="{FF2B5EF4-FFF2-40B4-BE49-F238E27FC236}">
                <a16:creationId xmlns:a16="http://schemas.microsoft.com/office/drawing/2014/main" id="{505A4CB4-0C05-CA4D-91F4-1157E5AAFB57}"/>
              </a:ext>
            </a:extLst>
          </p:cNvPr>
          <p:cNvGrpSpPr/>
          <p:nvPr/>
        </p:nvGrpSpPr>
        <p:grpSpPr>
          <a:xfrm>
            <a:off x="4358136" y="2268977"/>
            <a:ext cx="467710" cy="493646"/>
            <a:chOff x="5314620" y="2462068"/>
            <a:chExt cx="1121412" cy="1059928"/>
          </a:xfrm>
        </p:grpSpPr>
        <p:sp>
          <p:nvSpPr>
            <p:cNvPr id="69" name="Oval 68">
              <a:extLst>
                <a:ext uri="{FF2B5EF4-FFF2-40B4-BE49-F238E27FC236}">
                  <a16:creationId xmlns:a16="http://schemas.microsoft.com/office/drawing/2014/main" id="{CE135309-541B-2742-AB24-04FA6F9300FF}"/>
                </a:ext>
              </a:extLst>
            </p:cNvPr>
            <p:cNvSpPr/>
            <p:nvPr/>
          </p:nvSpPr>
          <p:spPr>
            <a:xfrm>
              <a:off x="5314620" y="2462068"/>
              <a:ext cx="1121412" cy="1059928"/>
            </a:xfrm>
            <a:prstGeom prst="ellipse">
              <a:avLst/>
            </a:prstGeom>
            <a:solidFill>
              <a:schemeClr val="bg1"/>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IBM Plex Sans" panose="020B0503050203000203" pitchFamily="34" charset="77"/>
              </a:endParaRPr>
            </a:p>
          </p:txBody>
        </p:sp>
        <p:pic>
          <p:nvPicPr>
            <p:cNvPr id="70" name="Picture 69">
              <a:extLst>
                <a:ext uri="{FF2B5EF4-FFF2-40B4-BE49-F238E27FC236}">
                  <a16:creationId xmlns:a16="http://schemas.microsoft.com/office/drawing/2014/main" id="{5DA0193D-4B94-B74D-80E5-0945A82C111E}"/>
                </a:ext>
              </a:extLst>
            </p:cNvPr>
            <p:cNvPicPr>
              <a:picLocks noChangeAspect="1"/>
            </p:cNvPicPr>
            <p:nvPr/>
          </p:nvPicPr>
          <p:blipFill>
            <a:blip r:embed="rId5"/>
            <a:stretch>
              <a:fillRect/>
            </a:stretch>
          </p:blipFill>
          <p:spPr>
            <a:xfrm>
              <a:off x="5486073" y="2628767"/>
              <a:ext cx="780615" cy="657242"/>
            </a:xfrm>
            <a:prstGeom prst="rect">
              <a:avLst/>
            </a:prstGeom>
            <a:ln w="12700">
              <a:noFill/>
            </a:ln>
          </p:spPr>
        </p:pic>
      </p:grpSp>
      <p:pic>
        <p:nvPicPr>
          <p:cNvPr id="5" name="Picture 4">
            <a:extLst>
              <a:ext uri="{FF2B5EF4-FFF2-40B4-BE49-F238E27FC236}">
                <a16:creationId xmlns:a16="http://schemas.microsoft.com/office/drawing/2014/main" id="{95B0FB55-8B32-D64E-9556-1B7C55D9F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936" y="5495360"/>
            <a:ext cx="3162403" cy="421030"/>
          </a:xfrm>
          <a:prstGeom prst="rect">
            <a:avLst/>
          </a:prstGeom>
        </p:spPr>
      </p:pic>
    </p:spTree>
    <p:extLst>
      <p:ext uri="{BB962C8B-B14F-4D97-AF65-F5344CB8AC3E}">
        <p14:creationId xmlns:p14="http://schemas.microsoft.com/office/powerpoint/2010/main" val="391746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B24B-D309-EB42-A7E1-B2C2E9A275D4}"/>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8624D0E-630D-2B47-B1DB-C9140CFB3527}"/>
              </a:ext>
            </a:extLst>
          </p:cNvPr>
          <p:cNvSpPr>
            <a:spLocks noGrp="1"/>
          </p:cNvSpPr>
          <p:nvPr>
            <p:ph type="sldNum" sz="quarter" idx="12"/>
          </p:nvPr>
        </p:nvSpPr>
        <p:spPr/>
        <p:txBody>
          <a:bodyPr/>
          <a:lstStyle/>
          <a:p>
            <a:fld id="{E9549862-13E2-C34D-815E-8545BD36FC59}" type="slidenum">
              <a:rPr lang="en-US" smtClean="0">
                <a:solidFill>
                  <a:srgbClr val="6D7777"/>
                </a:solidFill>
              </a:rPr>
              <a:pPr/>
              <a:t>2</a:t>
            </a:fld>
            <a:endParaRPr lang="en-US" dirty="0">
              <a:solidFill>
                <a:srgbClr val="6D7777"/>
              </a:solidFill>
            </a:endParaRPr>
          </a:p>
        </p:txBody>
      </p:sp>
    </p:spTree>
    <p:extLst>
      <p:ext uri="{BB962C8B-B14F-4D97-AF65-F5344CB8AC3E}">
        <p14:creationId xmlns:p14="http://schemas.microsoft.com/office/powerpoint/2010/main" val="658956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014B-8D04-8444-967B-CB936B305886}"/>
              </a:ext>
            </a:extLst>
          </p:cNvPr>
          <p:cNvSpPr>
            <a:spLocks noGrp="1"/>
          </p:cNvSpPr>
          <p:nvPr>
            <p:ph type="title"/>
          </p:nvPr>
        </p:nvSpPr>
        <p:spPr/>
        <p:txBody>
          <a:bodyPr/>
          <a:lstStyle/>
          <a:p>
            <a:r>
              <a:rPr lang="en-US" dirty="0"/>
              <a:t>Dependency graph</a:t>
            </a:r>
          </a:p>
        </p:txBody>
      </p:sp>
      <p:sp>
        <p:nvSpPr>
          <p:cNvPr id="4" name="Slide Number Placeholder 3">
            <a:extLst>
              <a:ext uri="{FF2B5EF4-FFF2-40B4-BE49-F238E27FC236}">
                <a16:creationId xmlns:a16="http://schemas.microsoft.com/office/drawing/2014/main" id="{9A9A89FF-0174-0B40-8BE5-8692C378E48D}"/>
              </a:ext>
            </a:extLst>
          </p:cNvPr>
          <p:cNvSpPr>
            <a:spLocks noGrp="1"/>
          </p:cNvSpPr>
          <p:nvPr>
            <p:ph type="sldNum" sz="quarter" idx="12"/>
          </p:nvPr>
        </p:nvSpPr>
        <p:spPr/>
        <p:txBody>
          <a:bodyPr/>
          <a:lstStyle/>
          <a:p>
            <a:fld id="{E9549862-13E2-C34D-815E-8545BD36FC59}" type="slidenum">
              <a:rPr lang="en-US" smtClean="0">
                <a:solidFill>
                  <a:srgbClr val="6D7777"/>
                </a:solidFill>
              </a:rPr>
              <a:pPr/>
              <a:t>20</a:t>
            </a:fld>
            <a:endParaRPr lang="en-US" dirty="0">
              <a:solidFill>
                <a:srgbClr val="6D7777"/>
              </a:solidFill>
            </a:endParaRPr>
          </a:p>
        </p:txBody>
      </p:sp>
      <p:sp>
        <p:nvSpPr>
          <p:cNvPr id="5" name="Rounded Rectangle 4">
            <a:extLst>
              <a:ext uri="{FF2B5EF4-FFF2-40B4-BE49-F238E27FC236}">
                <a16:creationId xmlns:a16="http://schemas.microsoft.com/office/drawing/2014/main" id="{7573B639-7817-6B4D-AFD3-2F074F611EF7}"/>
              </a:ext>
            </a:extLst>
          </p:cNvPr>
          <p:cNvSpPr/>
          <p:nvPr/>
        </p:nvSpPr>
        <p:spPr>
          <a:xfrm>
            <a:off x="889369" y="2987046"/>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Fleet / Ships</a:t>
            </a:r>
          </a:p>
          <a:p>
            <a:pPr algn="ctr"/>
            <a:r>
              <a:rPr lang="en-US" sz="1200" dirty="0">
                <a:solidFill>
                  <a:schemeClr val="accent5">
                    <a:lumMod val="50000"/>
                  </a:schemeClr>
                </a:solidFill>
              </a:rPr>
              <a:t>Simulator MS</a:t>
            </a:r>
          </a:p>
        </p:txBody>
      </p:sp>
      <p:sp>
        <p:nvSpPr>
          <p:cNvPr id="6" name="Rounded Rectangle 5">
            <a:extLst>
              <a:ext uri="{FF2B5EF4-FFF2-40B4-BE49-F238E27FC236}">
                <a16:creationId xmlns:a16="http://schemas.microsoft.com/office/drawing/2014/main" id="{EB334698-9393-C14C-81A6-4A5A0CB7B7D5}"/>
              </a:ext>
            </a:extLst>
          </p:cNvPr>
          <p:cNvSpPr/>
          <p:nvPr/>
        </p:nvSpPr>
        <p:spPr>
          <a:xfrm>
            <a:off x="8132429" y="4708841"/>
            <a:ext cx="1384432" cy="615251"/>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Container</a:t>
            </a:r>
          </a:p>
          <a:p>
            <a:pPr algn="ctr"/>
            <a:r>
              <a:rPr lang="en-US" sz="1200" dirty="0">
                <a:solidFill>
                  <a:schemeClr val="accent5">
                    <a:lumMod val="50000"/>
                  </a:schemeClr>
                </a:solidFill>
              </a:rPr>
              <a:t>MS</a:t>
            </a:r>
          </a:p>
        </p:txBody>
      </p:sp>
      <p:sp>
        <p:nvSpPr>
          <p:cNvPr id="7" name="Rounded Rectangle 6">
            <a:extLst>
              <a:ext uri="{FF2B5EF4-FFF2-40B4-BE49-F238E27FC236}">
                <a16:creationId xmlns:a16="http://schemas.microsoft.com/office/drawing/2014/main" id="{417694D0-995F-B745-9F0E-986F1C1D241F}"/>
              </a:ext>
            </a:extLst>
          </p:cNvPr>
          <p:cNvSpPr/>
          <p:nvPr/>
        </p:nvSpPr>
        <p:spPr>
          <a:xfrm>
            <a:off x="2945309" y="2974987"/>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Command MS</a:t>
            </a:r>
          </a:p>
        </p:txBody>
      </p:sp>
      <p:sp>
        <p:nvSpPr>
          <p:cNvPr id="8" name="Rounded Rectangle 7">
            <a:extLst>
              <a:ext uri="{FF2B5EF4-FFF2-40B4-BE49-F238E27FC236}">
                <a16:creationId xmlns:a16="http://schemas.microsoft.com/office/drawing/2014/main" id="{EAC51CB7-B500-9F48-A7E8-FD12A39A87C7}"/>
              </a:ext>
            </a:extLst>
          </p:cNvPr>
          <p:cNvSpPr/>
          <p:nvPr/>
        </p:nvSpPr>
        <p:spPr>
          <a:xfrm>
            <a:off x="6645592" y="2995373"/>
            <a:ext cx="1486837" cy="91813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Voyages MS</a:t>
            </a:r>
          </a:p>
        </p:txBody>
      </p:sp>
      <p:pic>
        <p:nvPicPr>
          <p:cNvPr id="9" name="Picture 8">
            <a:extLst>
              <a:ext uri="{FF2B5EF4-FFF2-40B4-BE49-F238E27FC236}">
                <a16:creationId xmlns:a16="http://schemas.microsoft.com/office/drawing/2014/main" id="{59C7E611-1E46-4247-8B86-A0CB2CEA9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34" y="5124526"/>
            <a:ext cx="3427945" cy="528883"/>
          </a:xfrm>
          <a:prstGeom prst="rect">
            <a:avLst/>
          </a:prstGeom>
          <a:ln>
            <a:solidFill>
              <a:schemeClr val="accent5">
                <a:lumMod val="60000"/>
                <a:lumOff val="40000"/>
              </a:schemeClr>
            </a:solidFill>
          </a:ln>
        </p:spPr>
      </p:pic>
      <p:cxnSp>
        <p:nvCxnSpPr>
          <p:cNvPr id="11" name="Elbow Connector 10">
            <a:extLst>
              <a:ext uri="{FF2B5EF4-FFF2-40B4-BE49-F238E27FC236}">
                <a16:creationId xmlns:a16="http://schemas.microsoft.com/office/drawing/2014/main" id="{5D5F3604-1B6A-C741-A0C1-D90837F8BCE7}"/>
              </a:ext>
            </a:extLst>
          </p:cNvPr>
          <p:cNvCxnSpPr>
            <a:stCxn id="5" idx="2"/>
            <a:endCxn id="9" idx="0"/>
          </p:cNvCxnSpPr>
          <p:nvPr/>
        </p:nvCxnSpPr>
        <p:spPr>
          <a:xfrm rot="16200000" flipH="1">
            <a:off x="1562925" y="4011944"/>
            <a:ext cx="1223080" cy="100208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A2204662-B493-604E-9381-34BCB5744B7C}"/>
              </a:ext>
            </a:extLst>
          </p:cNvPr>
          <p:cNvSpPr/>
          <p:nvPr/>
        </p:nvSpPr>
        <p:spPr>
          <a:xfrm>
            <a:off x="4774116" y="2987046"/>
            <a:ext cx="1486840" cy="926457"/>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Query MS</a:t>
            </a:r>
          </a:p>
        </p:txBody>
      </p:sp>
      <p:cxnSp>
        <p:nvCxnSpPr>
          <p:cNvPr id="13" name="Elbow Connector 12">
            <a:extLst>
              <a:ext uri="{FF2B5EF4-FFF2-40B4-BE49-F238E27FC236}">
                <a16:creationId xmlns:a16="http://schemas.microsoft.com/office/drawing/2014/main" id="{4306A53F-AE9F-E34D-B9B5-59D6DAA54ACA}"/>
              </a:ext>
            </a:extLst>
          </p:cNvPr>
          <p:cNvCxnSpPr>
            <a:cxnSpLocks/>
            <a:stCxn id="7" idx="2"/>
          </p:cNvCxnSpPr>
          <p:nvPr/>
        </p:nvCxnSpPr>
        <p:spPr>
          <a:xfrm rot="5400000">
            <a:off x="2764206" y="4228413"/>
            <a:ext cx="1251493" cy="597554"/>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7921239D-9DD2-9F49-A708-122A304817C3}"/>
              </a:ext>
            </a:extLst>
          </p:cNvPr>
          <p:cNvCxnSpPr>
            <a:cxnSpLocks/>
            <a:stCxn id="12" idx="2"/>
            <a:endCxn id="9" idx="3"/>
          </p:cNvCxnSpPr>
          <p:nvPr/>
        </p:nvCxnSpPr>
        <p:spPr>
          <a:xfrm rot="5400000">
            <a:off x="4215776" y="4087207"/>
            <a:ext cx="1475465" cy="1128057"/>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ounded Rectangle 22">
            <a:extLst>
              <a:ext uri="{FF2B5EF4-FFF2-40B4-BE49-F238E27FC236}">
                <a16:creationId xmlns:a16="http://schemas.microsoft.com/office/drawing/2014/main" id="{CBC99723-DC9F-0A46-9E9E-A32017D13484}"/>
              </a:ext>
            </a:extLst>
          </p:cNvPr>
          <p:cNvSpPr/>
          <p:nvPr/>
        </p:nvSpPr>
        <p:spPr>
          <a:xfrm>
            <a:off x="4432149" y="1511581"/>
            <a:ext cx="1568107" cy="9144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User Interface</a:t>
            </a:r>
          </a:p>
          <a:p>
            <a:pPr algn="ctr"/>
            <a:r>
              <a:rPr lang="en-US" sz="1200" dirty="0">
                <a:solidFill>
                  <a:schemeClr val="accent5">
                    <a:lumMod val="50000"/>
                  </a:schemeClr>
                </a:solidFill>
              </a:rPr>
              <a:t>KC-UI</a:t>
            </a:r>
          </a:p>
        </p:txBody>
      </p:sp>
      <p:cxnSp>
        <p:nvCxnSpPr>
          <p:cNvPr id="24" name="Elbow Connector 23">
            <a:extLst>
              <a:ext uri="{FF2B5EF4-FFF2-40B4-BE49-F238E27FC236}">
                <a16:creationId xmlns:a16="http://schemas.microsoft.com/office/drawing/2014/main" id="{CA90851A-50DF-C648-95FE-E32371E4C7FC}"/>
              </a:ext>
            </a:extLst>
          </p:cNvPr>
          <p:cNvCxnSpPr>
            <a:cxnSpLocks/>
            <a:stCxn id="23" idx="2"/>
            <a:endCxn id="5" idx="0"/>
          </p:cNvCxnSpPr>
          <p:nvPr/>
        </p:nvCxnSpPr>
        <p:spPr>
          <a:xfrm rot="5400000">
            <a:off x="3164281" y="935123"/>
            <a:ext cx="561065" cy="3542780"/>
          </a:xfrm>
          <a:prstGeom prst="bentConnector3">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B7BC6A58-FD41-0341-9078-B5BAB79D6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239" y="5890047"/>
            <a:ext cx="3162403" cy="421030"/>
          </a:xfrm>
          <a:prstGeom prst="rect">
            <a:avLst/>
          </a:prstGeom>
        </p:spPr>
      </p:pic>
      <p:cxnSp>
        <p:nvCxnSpPr>
          <p:cNvPr id="29" name="Elbow Connector 28">
            <a:extLst>
              <a:ext uri="{FF2B5EF4-FFF2-40B4-BE49-F238E27FC236}">
                <a16:creationId xmlns:a16="http://schemas.microsoft.com/office/drawing/2014/main" id="{102AAE42-BA0E-BE49-BD2E-B95C8A90466A}"/>
              </a:ext>
            </a:extLst>
          </p:cNvPr>
          <p:cNvCxnSpPr>
            <a:cxnSpLocks/>
            <a:stCxn id="6" idx="2"/>
            <a:endCxn id="28" idx="0"/>
          </p:cNvCxnSpPr>
          <p:nvPr/>
        </p:nvCxnSpPr>
        <p:spPr>
          <a:xfrm rot="16200000" flipH="1">
            <a:off x="8616066" y="5532671"/>
            <a:ext cx="565955" cy="148796"/>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AAEA6774-C5E1-8943-9D20-0CFDB8645639}"/>
              </a:ext>
            </a:extLst>
          </p:cNvPr>
          <p:cNvCxnSpPr>
            <a:cxnSpLocks/>
            <a:stCxn id="8" idx="2"/>
          </p:cNvCxnSpPr>
          <p:nvPr/>
        </p:nvCxnSpPr>
        <p:spPr>
          <a:xfrm rot="5400000">
            <a:off x="5151515" y="3303871"/>
            <a:ext cx="1627864" cy="2847129"/>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7591B8F6-9498-8F47-BEAD-39CACF78D745}"/>
              </a:ext>
            </a:extLst>
          </p:cNvPr>
          <p:cNvCxnSpPr>
            <a:cxnSpLocks/>
            <a:stCxn id="23" idx="2"/>
            <a:endCxn id="7" idx="0"/>
          </p:cNvCxnSpPr>
          <p:nvPr/>
        </p:nvCxnSpPr>
        <p:spPr>
          <a:xfrm rot="5400000">
            <a:off x="4177963" y="1936747"/>
            <a:ext cx="549006" cy="1527474"/>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a:extLst>
              <a:ext uri="{FF2B5EF4-FFF2-40B4-BE49-F238E27FC236}">
                <a16:creationId xmlns:a16="http://schemas.microsoft.com/office/drawing/2014/main" id="{DC33C8C8-B216-5F42-B123-3DC25D23B789}"/>
              </a:ext>
            </a:extLst>
          </p:cNvPr>
          <p:cNvCxnSpPr>
            <a:cxnSpLocks/>
            <a:stCxn id="23" idx="2"/>
            <a:endCxn id="12" idx="0"/>
          </p:cNvCxnSpPr>
          <p:nvPr/>
        </p:nvCxnSpPr>
        <p:spPr>
          <a:xfrm rot="16200000" flipH="1">
            <a:off x="5086337" y="2555846"/>
            <a:ext cx="561065" cy="301333"/>
          </a:xfrm>
          <a:prstGeom prst="bentConnector3">
            <a:avLst>
              <a:gd name="adj1" fmla="val 5000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AA81F216-3D47-B748-96D7-4634E82567BF}"/>
              </a:ext>
            </a:extLst>
          </p:cNvPr>
          <p:cNvCxnSpPr>
            <a:cxnSpLocks/>
            <a:stCxn id="6" idx="1"/>
            <a:endCxn id="9" idx="2"/>
          </p:cNvCxnSpPr>
          <p:nvPr/>
        </p:nvCxnSpPr>
        <p:spPr>
          <a:xfrm rot="10800000" flipV="1">
            <a:off x="2675507" y="5016467"/>
            <a:ext cx="5456922" cy="636942"/>
          </a:xfrm>
          <a:prstGeom prst="bentConnector4">
            <a:avLst>
              <a:gd name="adj1" fmla="val 6246"/>
              <a:gd name="adj2" fmla="val 135890"/>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E333E517-8757-B348-8ABA-F8B118DB911D}"/>
              </a:ext>
            </a:extLst>
          </p:cNvPr>
          <p:cNvCxnSpPr>
            <a:cxnSpLocks/>
            <a:stCxn id="23" idx="3"/>
            <a:endCxn id="8" idx="0"/>
          </p:cNvCxnSpPr>
          <p:nvPr/>
        </p:nvCxnSpPr>
        <p:spPr>
          <a:xfrm>
            <a:off x="6000256" y="1968781"/>
            <a:ext cx="1388755" cy="1026592"/>
          </a:xfrm>
          <a:prstGeom prst="bentConnector2">
            <a:avLst/>
          </a:prstGeom>
          <a:ln w="3175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61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Steam Architecture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21</a:t>
            </a:fld>
            <a:endParaRPr lang="en-US" dirty="0">
              <a:solidFill>
                <a:srgbClr val="6D7777"/>
              </a:solidFill>
            </a:endParaRPr>
          </a:p>
        </p:txBody>
      </p:sp>
      <p:sp>
        <p:nvSpPr>
          <p:cNvPr id="20" name="Rectangle 19"/>
          <p:cNvSpPr/>
          <p:nvPr/>
        </p:nvSpPr>
        <p:spPr>
          <a:xfrm>
            <a:off x="1036246" y="2171663"/>
            <a:ext cx="1304065" cy="3125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118157" y="2510217"/>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22" name="Rounded Rectangle 21"/>
          <p:cNvSpPr/>
          <p:nvPr/>
        </p:nvSpPr>
        <p:spPr>
          <a:xfrm>
            <a:off x="1115573" y="322055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23" name="Rounded Rectangle 22"/>
          <p:cNvSpPr/>
          <p:nvPr/>
        </p:nvSpPr>
        <p:spPr>
          <a:xfrm>
            <a:off x="1115577" y="4227946"/>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Producer</a:t>
            </a:r>
          </a:p>
        </p:txBody>
      </p:sp>
      <p:sp>
        <p:nvSpPr>
          <p:cNvPr id="16" name="Rectangle 15"/>
          <p:cNvSpPr/>
          <p:nvPr/>
        </p:nvSpPr>
        <p:spPr>
          <a:xfrm>
            <a:off x="2958354" y="1939357"/>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28" name="Rectangle 27"/>
          <p:cNvSpPr/>
          <p:nvPr/>
        </p:nvSpPr>
        <p:spPr>
          <a:xfrm>
            <a:off x="8934023" y="2215745"/>
            <a:ext cx="1304065" cy="3125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015934" y="2554299"/>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50000"/>
                  </a:schemeClr>
                </a:solidFill>
              </a:rPr>
              <a:t>Consumer</a:t>
            </a:r>
          </a:p>
        </p:txBody>
      </p:sp>
      <p:sp>
        <p:nvSpPr>
          <p:cNvPr id="30" name="Rounded Rectangle 29"/>
          <p:cNvSpPr/>
          <p:nvPr/>
        </p:nvSpPr>
        <p:spPr>
          <a:xfrm>
            <a:off x="9013350" y="3264638"/>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Consumer</a:t>
            </a:r>
            <a:endParaRPr lang="en-US" sz="1400" dirty="0">
              <a:solidFill>
                <a:schemeClr val="accent4">
                  <a:lumMod val="50000"/>
                </a:schemeClr>
              </a:solidFill>
            </a:endParaRPr>
          </a:p>
        </p:txBody>
      </p:sp>
      <p:sp>
        <p:nvSpPr>
          <p:cNvPr id="32" name="Rounded Rectangle 31"/>
          <p:cNvSpPr/>
          <p:nvPr/>
        </p:nvSpPr>
        <p:spPr>
          <a:xfrm>
            <a:off x="9013350" y="4086143"/>
            <a:ext cx="1092632" cy="433952"/>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accent4">
                    <a:lumMod val="50000"/>
                  </a:schemeClr>
                </a:solidFill>
              </a:rPr>
              <a:t>Consumer</a:t>
            </a:r>
            <a:endParaRPr lang="en-US" sz="1400" dirty="0">
              <a:solidFill>
                <a:schemeClr val="accent4">
                  <a:lumMod val="50000"/>
                </a:schemeClr>
              </a:solidFill>
            </a:endParaRPr>
          </a:p>
        </p:txBody>
      </p:sp>
      <p:sp>
        <p:nvSpPr>
          <p:cNvPr id="33" name="TextBox 32"/>
          <p:cNvSpPr txBox="1"/>
          <p:nvPr/>
        </p:nvSpPr>
        <p:spPr>
          <a:xfrm>
            <a:off x="8721520" y="1785469"/>
            <a:ext cx="1516762" cy="307777"/>
          </a:xfrm>
          <a:prstGeom prst="rect">
            <a:avLst/>
          </a:prstGeom>
          <a:noFill/>
        </p:spPr>
        <p:txBody>
          <a:bodyPr wrap="none" rtlCol="0">
            <a:spAutoFit/>
          </a:bodyPr>
          <a:lstStyle/>
          <a:p>
            <a:r>
              <a:rPr lang="en-US" sz="1400" dirty="0">
                <a:solidFill>
                  <a:schemeClr val="accent4">
                    <a:lumMod val="50000"/>
                  </a:schemeClr>
                </a:solidFill>
              </a:rPr>
              <a:t>Consumer group</a:t>
            </a:r>
          </a:p>
        </p:txBody>
      </p:sp>
      <p:cxnSp>
        <p:nvCxnSpPr>
          <p:cNvPr id="43" name="Straight Arrow Connector 42"/>
          <p:cNvCxnSpPr>
            <a:stCxn id="21" idx="3"/>
            <a:endCxn id="24" idx="1"/>
          </p:cNvCxnSpPr>
          <p:nvPr/>
        </p:nvCxnSpPr>
        <p:spPr>
          <a:xfrm flipV="1">
            <a:off x="2210789" y="2496360"/>
            <a:ext cx="1211230" cy="23083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2904420" y="3000960"/>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55" name="Rectangle 54"/>
          <p:cNvSpPr/>
          <p:nvPr/>
        </p:nvSpPr>
        <p:spPr>
          <a:xfrm>
            <a:off x="2938493" y="4185743"/>
            <a:ext cx="4769830" cy="914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accent4">
                    <a:lumMod val="50000"/>
                  </a:schemeClr>
                </a:solidFill>
              </a:rPr>
              <a:t>Broker Server</a:t>
            </a:r>
          </a:p>
        </p:txBody>
      </p:sp>
      <p:sp>
        <p:nvSpPr>
          <p:cNvPr id="71" name="Rectangle 70">
            <a:extLst>
              <a:ext uri="{FF2B5EF4-FFF2-40B4-BE49-F238E27FC236}">
                <a16:creationId xmlns:a16="http://schemas.microsoft.com/office/drawing/2014/main" id="{4F632A3F-A8F5-1644-9262-78549B4E1189}"/>
              </a:ext>
            </a:extLst>
          </p:cNvPr>
          <p:cNvSpPr/>
          <p:nvPr/>
        </p:nvSpPr>
        <p:spPr>
          <a:xfrm>
            <a:off x="5468130" y="2269696"/>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2 Replica 1</a:t>
            </a:r>
          </a:p>
        </p:txBody>
      </p:sp>
      <p:cxnSp>
        <p:nvCxnSpPr>
          <p:cNvPr id="49" name="Straight Arrow Connector 48"/>
          <p:cNvCxnSpPr>
            <a:cxnSpLocks/>
            <a:stCxn id="24" idx="3"/>
            <a:endCxn id="29" idx="1"/>
          </p:cNvCxnSpPr>
          <p:nvPr/>
        </p:nvCxnSpPr>
        <p:spPr>
          <a:xfrm>
            <a:off x="4638171" y="2496360"/>
            <a:ext cx="4377763" cy="274915"/>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cxnSpLocks/>
            <a:stCxn id="25" idx="3"/>
            <a:endCxn id="30" idx="1"/>
          </p:cNvCxnSpPr>
          <p:nvPr/>
        </p:nvCxnSpPr>
        <p:spPr>
          <a:xfrm flipV="1">
            <a:off x="5119730" y="3481614"/>
            <a:ext cx="3893620" cy="136768"/>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cxnSpLocks/>
            <a:stCxn id="26" idx="3"/>
            <a:endCxn id="32" idx="1"/>
          </p:cNvCxnSpPr>
          <p:nvPr/>
        </p:nvCxnSpPr>
        <p:spPr>
          <a:xfrm flipV="1">
            <a:off x="5092605" y="4303119"/>
            <a:ext cx="3920745" cy="351553"/>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5441233" y="3336497"/>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1 Replica 1</a:t>
            </a:r>
          </a:p>
        </p:txBody>
      </p:sp>
      <p:sp>
        <p:nvSpPr>
          <p:cNvPr id="76" name="Rectangle 75"/>
          <p:cNvSpPr/>
          <p:nvPr/>
        </p:nvSpPr>
        <p:spPr>
          <a:xfrm>
            <a:off x="2732714" y="5428645"/>
            <a:ext cx="6560800" cy="10129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err="1">
                <a:solidFill>
                  <a:schemeClr val="accent4">
                    <a:lumMod val="50000"/>
                  </a:schemeClr>
                </a:solidFill>
              </a:rPr>
              <a:t>ZooKeeper</a:t>
            </a:r>
            <a:r>
              <a:rPr lang="en-US" sz="1400" dirty="0">
                <a:solidFill>
                  <a:schemeClr val="accent4">
                    <a:lumMod val="50000"/>
                  </a:schemeClr>
                </a:solidFill>
              </a:rPr>
              <a:t> Ensemble</a:t>
            </a:r>
          </a:p>
        </p:txBody>
      </p:sp>
      <p:grpSp>
        <p:nvGrpSpPr>
          <p:cNvPr id="10" name="Group 9">
            <a:extLst>
              <a:ext uri="{FF2B5EF4-FFF2-40B4-BE49-F238E27FC236}">
                <a16:creationId xmlns:a16="http://schemas.microsoft.com/office/drawing/2014/main" id="{90417BD2-0197-E343-BACA-4BB9573CB896}"/>
              </a:ext>
            </a:extLst>
          </p:cNvPr>
          <p:cNvGrpSpPr/>
          <p:nvPr/>
        </p:nvGrpSpPr>
        <p:grpSpPr>
          <a:xfrm>
            <a:off x="3134171" y="5832295"/>
            <a:ext cx="5450804" cy="454699"/>
            <a:chOff x="2488712" y="5928190"/>
            <a:chExt cx="5450804" cy="454699"/>
          </a:xfrm>
        </p:grpSpPr>
        <p:sp>
          <p:nvSpPr>
            <p:cNvPr id="78" name="Rectangle 77"/>
            <p:cNvSpPr/>
            <p:nvPr/>
          </p:nvSpPr>
          <p:spPr>
            <a:xfrm>
              <a:off x="2488712" y="594360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4">
                      <a:lumMod val="50000"/>
                    </a:schemeClr>
                  </a:solidFill>
                </a:rPr>
                <a:t>Node 1</a:t>
              </a:r>
            </a:p>
          </p:txBody>
        </p:sp>
        <p:sp>
          <p:nvSpPr>
            <p:cNvPr id="79" name="Rectangle 78"/>
            <p:cNvSpPr/>
            <p:nvPr/>
          </p:nvSpPr>
          <p:spPr>
            <a:xfrm>
              <a:off x="4518356" y="5943599"/>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accent4">
                      <a:lumMod val="50000"/>
                    </a:schemeClr>
                  </a:solidFill>
                </a:rPr>
                <a:t>Node 2</a:t>
              </a:r>
            </a:p>
          </p:txBody>
        </p:sp>
        <p:sp>
          <p:nvSpPr>
            <p:cNvPr id="80" name="Rectangle 79"/>
            <p:cNvSpPr/>
            <p:nvPr/>
          </p:nvSpPr>
          <p:spPr>
            <a:xfrm>
              <a:off x="6429665" y="5928190"/>
              <a:ext cx="1509851" cy="439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accent4">
                      <a:lumMod val="50000"/>
                    </a:schemeClr>
                  </a:solidFill>
                </a:rPr>
                <a:t>Node 3</a:t>
              </a:r>
              <a:endParaRPr lang="en-US" sz="1200" dirty="0">
                <a:solidFill>
                  <a:schemeClr val="accent4">
                    <a:lumMod val="50000"/>
                  </a:schemeClr>
                </a:solidFill>
              </a:endParaRPr>
            </a:p>
          </p:txBody>
        </p:sp>
      </p:grpSp>
      <p:sp>
        <p:nvSpPr>
          <p:cNvPr id="38" name="TextBox 37"/>
          <p:cNvSpPr txBox="1"/>
          <p:nvPr/>
        </p:nvSpPr>
        <p:spPr>
          <a:xfrm>
            <a:off x="4030094" y="4137509"/>
            <a:ext cx="990977" cy="307777"/>
          </a:xfrm>
          <a:prstGeom prst="rect">
            <a:avLst/>
          </a:prstGeom>
          <a:noFill/>
        </p:spPr>
        <p:txBody>
          <a:bodyPr wrap="none" rtlCol="0">
            <a:spAutoFit/>
          </a:bodyPr>
          <a:lstStyle/>
          <a:p>
            <a:r>
              <a:rPr lang="en-US" sz="1400" dirty="0">
                <a:solidFill>
                  <a:schemeClr val="accent4">
                    <a:lumMod val="50000"/>
                  </a:schemeClr>
                </a:solidFill>
              </a:rPr>
              <a:t>Partition 3</a:t>
            </a:r>
          </a:p>
        </p:txBody>
      </p:sp>
      <p:sp>
        <p:nvSpPr>
          <p:cNvPr id="37" name="TextBox 36"/>
          <p:cNvSpPr txBox="1"/>
          <p:nvPr/>
        </p:nvSpPr>
        <p:spPr>
          <a:xfrm>
            <a:off x="3874181" y="3119393"/>
            <a:ext cx="990977" cy="307777"/>
          </a:xfrm>
          <a:prstGeom prst="rect">
            <a:avLst/>
          </a:prstGeom>
          <a:noFill/>
        </p:spPr>
        <p:txBody>
          <a:bodyPr wrap="none" rtlCol="0">
            <a:spAutoFit/>
          </a:bodyPr>
          <a:lstStyle/>
          <a:p>
            <a:r>
              <a:rPr lang="en-US" sz="1400" dirty="0">
                <a:solidFill>
                  <a:schemeClr val="accent4">
                    <a:lumMod val="50000"/>
                  </a:schemeClr>
                </a:solidFill>
              </a:rPr>
              <a:t>Partition 2</a:t>
            </a:r>
          </a:p>
        </p:txBody>
      </p:sp>
      <p:sp>
        <p:nvSpPr>
          <p:cNvPr id="36" name="TextBox 35"/>
          <p:cNvSpPr txBox="1"/>
          <p:nvPr/>
        </p:nvSpPr>
        <p:spPr>
          <a:xfrm>
            <a:off x="3393607" y="1946186"/>
            <a:ext cx="990977" cy="307777"/>
          </a:xfrm>
          <a:prstGeom prst="rect">
            <a:avLst/>
          </a:prstGeom>
          <a:noFill/>
        </p:spPr>
        <p:txBody>
          <a:bodyPr wrap="none" rtlCol="0">
            <a:spAutoFit/>
          </a:bodyPr>
          <a:lstStyle/>
          <a:p>
            <a:r>
              <a:rPr lang="en-US" sz="1400" dirty="0">
                <a:solidFill>
                  <a:schemeClr val="accent4">
                    <a:lumMod val="50000"/>
                  </a:schemeClr>
                </a:solidFill>
              </a:rPr>
              <a:t>Partition 1</a:t>
            </a:r>
          </a:p>
        </p:txBody>
      </p:sp>
      <p:sp>
        <p:nvSpPr>
          <p:cNvPr id="25" name="Can 24"/>
          <p:cNvSpPr/>
          <p:nvPr/>
        </p:nvSpPr>
        <p:spPr>
          <a:xfrm rot="16200000">
            <a:off x="4315776" y="3010306"/>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 b</a:t>
            </a:r>
          </a:p>
        </p:txBody>
      </p:sp>
      <p:sp>
        <p:nvSpPr>
          <p:cNvPr id="26" name="Can 25"/>
          <p:cNvSpPr/>
          <p:nvPr/>
        </p:nvSpPr>
        <p:spPr>
          <a:xfrm rot="16200000">
            <a:off x="4406953" y="4159182"/>
            <a:ext cx="380324" cy="99097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a:t>
            </a:r>
          </a:p>
        </p:txBody>
      </p:sp>
      <p:cxnSp>
        <p:nvCxnSpPr>
          <p:cNvPr id="70" name="Straight Arrow Connector 69"/>
          <p:cNvCxnSpPr>
            <a:cxnSpLocks/>
            <a:stCxn id="22" idx="3"/>
            <a:endCxn id="26" idx="0"/>
          </p:cNvCxnSpPr>
          <p:nvPr/>
        </p:nvCxnSpPr>
        <p:spPr>
          <a:xfrm>
            <a:off x="2208205" y="3437532"/>
            <a:ext cx="1988502" cy="1217140"/>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cxnSpLocks/>
            <a:stCxn id="21" idx="3"/>
            <a:endCxn id="25" idx="0"/>
          </p:cNvCxnSpPr>
          <p:nvPr/>
        </p:nvCxnSpPr>
        <p:spPr>
          <a:xfrm>
            <a:off x="2210789" y="2727193"/>
            <a:ext cx="1790728" cy="891189"/>
          </a:xfrm>
          <a:prstGeom prst="straightConnector1">
            <a:avLst/>
          </a:prstGeom>
          <a:ln>
            <a:solidFill>
              <a:srgbClr val="7030A0"/>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rot="16200000">
            <a:off x="3834217" y="1888284"/>
            <a:ext cx="391755" cy="1216152"/>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a b c d e</a:t>
            </a:r>
          </a:p>
        </p:txBody>
      </p:sp>
      <p:sp>
        <p:nvSpPr>
          <p:cNvPr id="13" name="Rectangle 12"/>
          <p:cNvSpPr/>
          <p:nvPr/>
        </p:nvSpPr>
        <p:spPr>
          <a:xfrm>
            <a:off x="2723616" y="1400363"/>
            <a:ext cx="2514833" cy="3941238"/>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accent4">
                    <a:lumMod val="50000"/>
                  </a:schemeClr>
                </a:solidFill>
              </a:rPr>
              <a:t>A topic</a:t>
            </a:r>
          </a:p>
        </p:txBody>
      </p:sp>
      <p:sp>
        <p:nvSpPr>
          <p:cNvPr id="69" name="Rectangle 68">
            <a:extLst>
              <a:ext uri="{FF2B5EF4-FFF2-40B4-BE49-F238E27FC236}">
                <a16:creationId xmlns:a16="http://schemas.microsoft.com/office/drawing/2014/main" id="{603233C6-4655-7147-8236-E1F9CB5DDA0C}"/>
              </a:ext>
            </a:extLst>
          </p:cNvPr>
          <p:cNvSpPr/>
          <p:nvPr/>
        </p:nvSpPr>
        <p:spPr>
          <a:xfrm>
            <a:off x="5450201" y="4600519"/>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 Partition 1 Replica 2</a:t>
            </a:r>
          </a:p>
        </p:txBody>
      </p:sp>
    </p:spTree>
    <p:extLst>
      <p:ext uri="{BB962C8B-B14F-4D97-AF65-F5344CB8AC3E}">
        <p14:creationId xmlns:p14="http://schemas.microsoft.com/office/powerpoint/2010/main" val="185085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739874"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2" name="Rectangle 21"/>
          <p:cNvSpPr/>
          <p:nvPr/>
        </p:nvSpPr>
        <p:spPr>
          <a:xfrm>
            <a:off x="7708793" y="1090445"/>
            <a:ext cx="1916446" cy="3054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2" name="Title 1"/>
          <p:cNvSpPr>
            <a:spLocks noGrp="1"/>
          </p:cNvSpPr>
          <p:nvPr>
            <p:ph type="title"/>
          </p:nvPr>
        </p:nvSpPr>
        <p:spPr>
          <a:xfrm>
            <a:off x="390788" y="60119"/>
            <a:ext cx="10886813" cy="482323"/>
          </a:xfrm>
        </p:spPr>
        <p:txBody>
          <a:bodyPr/>
          <a:lstStyle/>
          <a:p>
            <a:r>
              <a:rPr lang="en-US" dirty="0"/>
              <a:t>Kafka Topic / Partition/ Replicas</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22</a:t>
            </a:fld>
            <a:endParaRPr lang="en-US" dirty="0">
              <a:solidFill>
                <a:srgbClr val="6D7777"/>
              </a:solidFill>
            </a:endParaRPr>
          </a:p>
        </p:txBody>
      </p:sp>
      <p:sp>
        <p:nvSpPr>
          <p:cNvPr id="6" name="Rectangle 5"/>
          <p:cNvSpPr/>
          <p:nvPr/>
        </p:nvSpPr>
        <p:spPr>
          <a:xfrm>
            <a:off x="8243616" y="2058691"/>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40897" y="2717005"/>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40897" y="143332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69942" y="1111005"/>
            <a:ext cx="1916446" cy="30334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accent3">
                    <a:lumMod val="50000"/>
                  </a:schemeClr>
                </a:solidFill>
              </a:rPr>
              <a:t>Broker</a:t>
            </a:r>
          </a:p>
        </p:txBody>
      </p:sp>
      <p:sp>
        <p:nvSpPr>
          <p:cNvPr id="5" name="Rectangle 4"/>
          <p:cNvSpPr/>
          <p:nvPr/>
        </p:nvSpPr>
        <p:spPr>
          <a:xfrm>
            <a:off x="2264510" y="1438760"/>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5647" y="1348353"/>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accent3">
                    <a:lumMod val="50000"/>
                  </a:schemeClr>
                </a:solidFill>
              </a:rPr>
              <a:t>Partition 0</a:t>
            </a:r>
          </a:p>
        </p:txBody>
      </p:sp>
      <p:sp>
        <p:nvSpPr>
          <p:cNvPr id="23" name="Rectangle 22"/>
          <p:cNvSpPr/>
          <p:nvPr/>
        </p:nvSpPr>
        <p:spPr>
          <a:xfrm>
            <a:off x="8209816" y="142823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309952" y="2113880"/>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240897" y="2113064"/>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309952" y="2738325"/>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09816" y="2706628"/>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05547" y="1987641"/>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1</a:t>
            </a:r>
          </a:p>
        </p:txBody>
      </p:sp>
      <p:sp>
        <p:nvSpPr>
          <p:cNvPr id="29" name="Rounded Rectangle 28"/>
          <p:cNvSpPr/>
          <p:nvPr/>
        </p:nvSpPr>
        <p:spPr>
          <a:xfrm>
            <a:off x="841172" y="2617039"/>
            <a:ext cx="9025247"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accent3">
                    <a:lumMod val="50000"/>
                  </a:schemeClr>
                </a:solidFill>
              </a:rPr>
              <a:t>Partition 2</a:t>
            </a:r>
          </a:p>
        </p:txBody>
      </p:sp>
      <p:sp>
        <p:nvSpPr>
          <p:cNvPr id="3" name="Left Brace 2"/>
          <p:cNvSpPr/>
          <p:nvPr/>
        </p:nvSpPr>
        <p:spPr>
          <a:xfrm>
            <a:off x="154379" y="1348353"/>
            <a:ext cx="409988" cy="1694559"/>
          </a:xfrm>
          <a:prstGeom prst="leftBrace">
            <a:avLst>
              <a:gd name="adj1" fmla="val 0"/>
              <a:gd name="adj2" fmla="val 50000"/>
            </a:avLst>
          </a:prstGeom>
          <a:ln>
            <a:solidFill>
              <a:srgbClr val="7030A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3">
                  <a:lumMod val="50000"/>
                </a:schemeClr>
              </a:solidFill>
            </a:endParaRPr>
          </a:p>
        </p:txBody>
      </p:sp>
      <p:sp>
        <p:nvSpPr>
          <p:cNvPr id="30" name="TextBox 29"/>
          <p:cNvSpPr txBox="1"/>
          <p:nvPr/>
        </p:nvSpPr>
        <p:spPr>
          <a:xfrm>
            <a:off x="178131" y="1009402"/>
            <a:ext cx="661463" cy="276999"/>
          </a:xfrm>
          <a:prstGeom prst="rect">
            <a:avLst/>
          </a:prstGeom>
          <a:noFill/>
        </p:spPr>
        <p:txBody>
          <a:bodyPr wrap="none" rtlCol="0">
            <a:spAutoFit/>
          </a:bodyPr>
          <a:lstStyle/>
          <a:p>
            <a:r>
              <a:rPr lang="en-US" sz="1200">
                <a:solidFill>
                  <a:schemeClr val="accent3">
                    <a:lumMod val="50000"/>
                  </a:schemeClr>
                </a:solidFill>
              </a:rPr>
              <a:t>inTopic</a:t>
            </a:r>
            <a:endParaRPr lang="en-US" sz="1200" dirty="0">
              <a:solidFill>
                <a:schemeClr val="accent3">
                  <a:lumMod val="50000"/>
                </a:schemeClr>
              </a:solidFill>
            </a:endParaRPr>
          </a:p>
        </p:txBody>
      </p:sp>
      <p:sp>
        <p:nvSpPr>
          <p:cNvPr id="32" name="Rectangle 31"/>
          <p:cNvSpPr/>
          <p:nvPr/>
        </p:nvSpPr>
        <p:spPr>
          <a:xfrm>
            <a:off x="1969942" y="4581316"/>
            <a:ext cx="914400" cy="263471"/>
          </a:xfrm>
          <a:prstGeom prst="rect">
            <a:avLst/>
          </a:prstGeom>
          <a:pattFill prst="dkVert">
            <a:fgClr>
              <a:srgbClr val="7030A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68161" y="4593736"/>
            <a:ext cx="696024" cy="261610"/>
          </a:xfrm>
          <a:prstGeom prst="rect">
            <a:avLst/>
          </a:prstGeom>
          <a:noFill/>
        </p:spPr>
        <p:txBody>
          <a:bodyPr wrap="none" rtlCol="0">
            <a:spAutoFit/>
          </a:bodyPr>
          <a:lstStyle/>
          <a:p>
            <a:r>
              <a:rPr lang="en-US" sz="1100">
                <a:solidFill>
                  <a:schemeClr val="accent3">
                    <a:lumMod val="50000"/>
                  </a:schemeClr>
                </a:solidFill>
              </a:rPr>
              <a:t>Replicat</a:t>
            </a:r>
            <a:endParaRPr lang="en-US" sz="1100" dirty="0">
              <a:solidFill>
                <a:schemeClr val="accent3">
                  <a:lumMod val="50000"/>
                </a:schemeClr>
              </a:solidFill>
            </a:endParaRPr>
          </a:p>
        </p:txBody>
      </p:sp>
      <p:sp>
        <p:nvSpPr>
          <p:cNvPr id="34" name="Rectangle 33"/>
          <p:cNvSpPr/>
          <p:nvPr/>
        </p:nvSpPr>
        <p:spPr>
          <a:xfrm>
            <a:off x="1953761" y="4955004"/>
            <a:ext cx="914400" cy="263471"/>
          </a:xfrm>
          <a:prstGeom prst="rect">
            <a:avLst/>
          </a:prstGeom>
          <a:pattFill prst="dkVert">
            <a:fgClr>
              <a:schemeClr val="tx2">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78057" y="4936140"/>
            <a:ext cx="670376" cy="261610"/>
          </a:xfrm>
          <a:prstGeom prst="rect">
            <a:avLst/>
          </a:prstGeom>
          <a:noFill/>
        </p:spPr>
        <p:txBody>
          <a:bodyPr wrap="none" rtlCol="0">
            <a:spAutoFit/>
          </a:bodyPr>
          <a:lstStyle/>
          <a:p>
            <a:r>
              <a:rPr lang="en-US" sz="1100" dirty="0">
                <a:solidFill>
                  <a:schemeClr val="accent3">
                    <a:lumMod val="50000"/>
                  </a:schemeClr>
                </a:solidFill>
              </a:rPr>
              <a:t>Primary</a:t>
            </a:r>
          </a:p>
        </p:txBody>
      </p:sp>
      <p:cxnSp>
        <p:nvCxnSpPr>
          <p:cNvPr id="37" name="Straight Arrow Connector 36"/>
          <p:cNvCxnSpPr/>
          <p:nvPr/>
        </p:nvCxnSpPr>
        <p:spPr>
          <a:xfrm>
            <a:off x="1953761" y="5367647"/>
            <a:ext cx="924296" cy="0"/>
          </a:xfrm>
          <a:prstGeom prst="straightConnector1">
            <a:avLst/>
          </a:prstGeom>
          <a:ln>
            <a:solidFill>
              <a:srgbClr val="00206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886736" y="5409081"/>
            <a:ext cx="1062571" cy="246221"/>
          </a:xfrm>
          <a:prstGeom prst="rect">
            <a:avLst/>
          </a:prstGeom>
          <a:noFill/>
        </p:spPr>
        <p:txBody>
          <a:bodyPr wrap="square" rtlCol="0">
            <a:spAutoFit/>
          </a:bodyPr>
          <a:lstStyle/>
          <a:p>
            <a:r>
              <a:rPr lang="en-US" sz="1000">
                <a:solidFill>
                  <a:schemeClr val="accent3">
                    <a:lumMod val="50000"/>
                  </a:schemeClr>
                </a:solidFill>
              </a:rPr>
              <a:t>old             </a:t>
            </a:r>
            <a:r>
              <a:rPr lang="en-US" sz="1000" dirty="0">
                <a:solidFill>
                  <a:schemeClr val="accent3">
                    <a:lumMod val="50000"/>
                  </a:schemeClr>
                </a:solidFill>
              </a:rPr>
              <a:t>new</a:t>
            </a:r>
          </a:p>
        </p:txBody>
      </p:sp>
    </p:spTree>
    <p:extLst>
      <p:ext uri="{BB962C8B-B14F-4D97-AF65-F5344CB8AC3E}">
        <p14:creationId xmlns:p14="http://schemas.microsoft.com/office/powerpoint/2010/main" val="230655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(P/C) Standby</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3061965" y="2806621"/>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7752" y="4999681"/>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3090993"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3090993" y="498216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D307542-51E8-0A47-B15A-60B6D4CEC805}"/>
              </a:ext>
            </a:extLst>
          </p:cNvPr>
          <p:cNvSpPr/>
          <p:nvPr/>
        </p:nvSpPr>
        <p:spPr>
          <a:xfrm>
            <a:off x="3773715"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40" name="Rounded Rectangle 39">
            <a:extLst>
              <a:ext uri="{FF2B5EF4-FFF2-40B4-BE49-F238E27FC236}">
                <a16:creationId xmlns:a16="http://schemas.microsoft.com/office/drawing/2014/main" id="{71E64D32-E498-CB4D-BE5A-A4A046CA4E47}"/>
              </a:ext>
            </a:extLst>
          </p:cNvPr>
          <p:cNvSpPr/>
          <p:nvPr/>
        </p:nvSpPr>
        <p:spPr>
          <a:xfrm>
            <a:off x="6589488" y="1886858"/>
            <a:ext cx="1219200" cy="333337"/>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LB</a:t>
            </a:r>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620957" cy="369332"/>
          </a:xfrm>
          <a:prstGeom prst="rect">
            <a:avLst/>
          </a:prstGeom>
          <a:noFill/>
        </p:spPr>
        <p:txBody>
          <a:bodyPr wrap="none" rtlCol="0">
            <a:spAutoFit/>
          </a:bodyPr>
          <a:lstStyle/>
          <a:p>
            <a:r>
              <a:rPr lang="en-US" dirty="0"/>
              <a:t>Data Center 1</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1" y="1628278"/>
            <a:ext cx="1620957" cy="369332"/>
          </a:xfrm>
          <a:prstGeom prst="rect">
            <a:avLst/>
          </a:prstGeom>
          <a:noFill/>
        </p:spPr>
        <p:txBody>
          <a:bodyPr wrap="none" rtlCol="0">
            <a:spAutoFit/>
          </a:bodyPr>
          <a:lstStyle/>
          <a:p>
            <a:r>
              <a:rPr lang="en-US" dirty="0"/>
              <a:t>Data Center 2</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56457" y="3484047"/>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3" name="Rounded Rectangle 42">
            <a:extLst>
              <a:ext uri="{FF2B5EF4-FFF2-40B4-BE49-F238E27FC236}">
                <a16:creationId xmlns:a16="http://schemas.microsoft.com/office/drawing/2014/main" id="{CCB5AC00-4D06-B34D-B3AF-C4589F69CCEB}"/>
              </a:ext>
            </a:extLst>
          </p:cNvPr>
          <p:cNvSpPr/>
          <p:nvPr/>
        </p:nvSpPr>
        <p:spPr>
          <a:xfrm>
            <a:off x="74706" y="4384904"/>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4691009" y="579048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3843078" y="5208041"/>
            <a:ext cx="637567" cy="1058299"/>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5910210" y="5537055"/>
            <a:ext cx="3813465" cy="518920"/>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B54841CF-833A-C44C-9976-8C923891598A}"/>
              </a:ext>
            </a:extLst>
          </p:cNvPr>
          <p:cNvSpPr txBox="1"/>
          <p:nvPr/>
        </p:nvSpPr>
        <p:spPr>
          <a:xfrm>
            <a:off x="2110423" y="6121411"/>
            <a:ext cx="889987" cy="369332"/>
          </a:xfrm>
          <a:prstGeom prst="rect">
            <a:avLst/>
          </a:prstGeom>
          <a:noFill/>
        </p:spPr>
        <p:txBody>
          <a:bodyPr wrap="none" rtlCol="0">
            <a:spAutoFit/>
          </a:bodyPr>
          <a:lstStyle/>
          <a:p>
            <a:r>
              <a:rPr lang="en-US" dirty="0"/>
              <a:t>Master</a:t>
            </a:r>
          </a:p>
        </p:txBody>
      </p:sp>
      <p:sp>
        <p:nvSpPr>
          <p:cNvPr id="44" name="TextBox 43">
            <a:extLst>
              <a:ext uri="{FF2B5EF4-FFF2-40B4-BE49-F238E27FC236}">
                <a16:creationId xmlns:a16="http://schemas.microsoft.com/office/drawing/2014/main" id="{34DC8BDF-FA7E-0441-9FA0-CB3967B40EB9}"/>
              </a:ext>
            </a:extLst>
          </p:cNvPr>
          <p:cNvSpPr txBox="1"/>
          <p:nvPr/>
        </p:nvSpPr>
        <p:spPr>
          <a:xfrm>
            <a:off x="9789621" y="6121411"/>
            <a:ext cx="761747" cy="369332"/>
          </a:xfrm>
          <a:prstGeom prst="rect">
            <a:avLst/>
          </a:prstGeom>
          <a:noFill/>
        </p:spPr>
        <p:txBody>
          <a:bodyPr wrap="none" rtlCol="0">
            <a:spAutoFit/>
          </a:bodyPr>
          <a:lstStyle/>
          <a:p>
            <a:r>
              <a:rPr lang="en-US" dirty="0"/>
              <a:t>Slave</a:t>
            </a:r>
          </a:p>
        </p:txBody>
      </p:sp>
      <p:sp>
        <p:nvSpPr>
          <p:cNvPr id="47" name="Can 46">
            <a:extLst>
              <a:ext uri="{FF2B5EF4-FFF2-40B4-BE49-F238E27FC236}">
                <a16:creationId xmlns:a16="http://schemas.microsoft.com/office/drawing/2014/main" id="{1537FFBC-E74E-EB42-A44C-74A78A5C85B1}"/>
              </a:ext>
            </a:extLst>
          </p:cNvPr>
          <p:cNvSpPr/>
          <p:nvPr/>
        </p:nvSpPr>
        <p:spPr>
          <a:xfrm>
            <a:off x="5306145" y="4968923"/>
            <a:ext cx="593412" cy="489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prstClr val="white"/>
                </a:solidFill>
                <a:latin typeface="Arial"/>
              </a:rPr>
              <a:t>DB</a:t>
            </a:r>
          </a:p>
        </p:txBody>
      </p:sp>
      <p:sp>
        <p:nvSpPr>
          <p:cNvPr id="64" name="Rectangle 63">
            <a:extLst>
              <a:ext uri="{FF2B5EF4-FFF2-40B4-BE49-F238E27FC236}">
                <a16:creationId xmlns:a16="http://schemas.microsoft.com/office/drawing/2014/main" id="{FC2AAC5D-F652-D741-AF31-CD297E5671C7}"/>
              </a:ext>
            </a:extLst>
          </p:cNvPr>
          <p:cNvSpPr/>
          <p:nvPr/>
        </p:nvSpPr>
        <p:spPr>
          <a:xfrm>
            <a:off x="7229184" y="2322793"/>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
        <p:nvSpPr>
          <p:cNvPr id="67" name="Rectangle 66">
            <a:extLst>
              <a:ext uri="{FF2B5EF4-FFF2-40B4-BE49-F238E27FC236}">
                <a16:creationId xmlns:a16="http://schemas.microsoft.com/office/drawing/2014/main" id="{7287BEBF-0B91-FC4C-9AB2-B48512AB6E61}"/>
              </a:ext>
            </a:extLst>
          </p:cNvPr>
          <p:cNvSpPr/>
          <p:nvPr/>
        </p:nvSpPr>
        <p:spPr>
          <a:xfrm>
            <a:off x="1169551" y="2180778"/>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orders-topic</a:t>
            </a:r>
          </a:p>
        </p:txBody>
      </p:sp>
    </p:spTree>
    <p:extLst>
      <p:ext uri="{BB962C8B-B14F-4D97-AF65-F5344CB8AC3E}">
        <p14:creationId xmlns:p14="http://schemas.microsoft.com/office/powerpoint/2010/main" val="85704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8A4A-268A-574F-A319-B13453A0AF21}"/>
              </a:ext>
            </a:extLst>
          </p:cNvPr>
          <p:cNvSpPr>
            <a:spLocks noGrp="1"/>
          </p:cNvSpPr>
          <p:nvPr>
            <p:ph type="title"/>
          </p:nvPr>
        </p:nvSpPr>
        <p:spPr/>
        <p:txBody>
          <a:bodyPr/>
          <a:lstStyle/>
          <a:p>
            <a:r>
              <a:rPr lang="en-US" dirty="0"/>
              <a:t>High Availability: Active - Active</a:t>
            </a:r>
          </a:p>
        </p:txBody>
      </p:sp>
      <p:sp>
        <p:nvSpPr>
          <p:cNvPr id="7" name="Rectangle 6">
            <a:extLst>
              <a:ext uri="{FF2B5EF4-FFF2-40B4-BE49-F238E27FC236}">
                <a16:creationId xmlns:a16="http://schemas.microsoft.com/office/drawing/2014/main" id="{A29C74C9-2875-A94B-803C-871AFC69D5BA}"/>
              </a:ext>
            </a:extLst>
          </p:cNvPr>
          <p:cNvSpPr/>
          <p:nvPr/>
        </p:nvSpPr>
        <p:spPr>
          <a:xfrm>
            <a:off x="1322364" y="2514600"/>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8" name="Rectangle 7">
            <a:extLst>
              <a:ext uri="{FF2B5EF4-FFF2-40B4-BE49-F238E27FC236}">
                <a16:creationId xmlns:a16="http://schemas.microsoft.com/office/drawing/2014/main" id="{BF631AE6-11FC-AF41-AE43-847C92D10665}"/>
              </a:ext>
            </a:extLst>
          </p:cNvPr>
          <p:cNvSpPr/>
          <p:nvPr/>
        </p:nvSpPr>
        <p:spPr>
          <a:xfrm>
            <a:off x="1322366" y="3576203"/>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9" name="Rectangle 8">
            <a:extLst>
              <a:ext uri="{FF2B5EF4-FFF2-40B4-BE49-F238E27FC236}">
                <a16:creationId xmlns:a16="http://schemas.microsoft.com/office/drawing/2014/main" id="{A850B426-4982-A549-850E-27B431C57A38}"/>
              </a:ext>
            </a:extLst>
          </p:cNvPr>
          <p:cNvSpPr/>
          <p:nvPr/>
        </p:nvSpPr>
        <p:spPr>
          <a:xfrm>
            <a:off x="1327987" y="4637805"/>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10" name="Rectangle 9">
            <a:extLst>
              <a:ext uri="{FF2B5EF4-FFF2-40B4-BE49-F238E27FC236}">
                <a16:creationId xmlns:a16="http://schemas.microsoft.com/office/drawing/2014/main" id="{F4BFDCB8-D6D7-3245-9480-D83A68A2251F}"/>
              </a:ext>
            </a:extLst>
          </p:cNvPr>
          <p:cNvSpPr/>
          <p:nvPr/>
        </p:nvSpPr>
        <p:spPr>
          <a:xfrm>
            <a:off x="2727819" y="27930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1</a:t>
            </a:r>
          </a:p>
        </p:txBody>
      </p:sp>
      <p:sp>
        <p:nvSpPr>
          <p:cNvPr id="11" name="Rectangle 10">
            <a:extLst>
              <a:ext uri="{FF2B5EF4-FFF2-40B4-BE49-F238E27FC236}">
                <a16:creationId xmlns:a16="http://schemas.microsoft.com/office/drawing/2014/main" id="{617E11FB-0905-B149-9133-A37494B7BFC2}"/>
              </a:ext>
            </a:extLst>
          </p:cNvPr>
          <p:cNvSpPr/>
          <p:nvPr/>
        </p:nvSpPr>
        <p:spPr>
          <a:xfrm>
            <a:off x="1547752" y="381527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2</a:t>
            </a:r>
          </a:p>
        </p:txBody>
      </p:sp>
      <p:sp>
        <p:nvSpPr>
          <p:cNvPr id="17" name="Rectangle 16">
            <a:extLst>
              <a:ext uri="{FF2B5EF4-FFF2-40B4-BE49-F238E27FC236}">
                <a16:creationId xmlns:a16="http://schemas.microsoft.com/office/drawing/2014/main" id="{ABF77451-E242-CF43-85DD-CA43D2AF3CA9}"/>
              </a:ext>
            </a:extLst>
          </p:cNvPr>
          <p:cNvSpPr/>
          <p:nvPr/>
        </p:nvSpPr>
        <p:spPr>
          <a:xfrm>
            <a:off x="1543017" y="4809853"/>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3</a:t>
            </a:r>
          </a:p>
        </p:txBody>
      </p:sp>
      <p:sp>
        <p:nvSpPr>
          <p:cNvPr id="18" name="Rectangle 17">
            <a:extLst>
              <a:ext uri="{FF2B5EF4-FFF2-40B4-BE49-F238E27FC236}">
                <a16:creationId xmlns:a16="http://schemas.microsoft.com/office/drawing/2014/main" id="{31F1D4AE-6639-4C41-A3AB-DE8B803036B6}"/>
              </a:ext>
            </a:extLst>
          </p:cNvPr>
          <p:cNvSpPr/>
          <p:nvPr/>
        </p:nvSpPr>
        <p:spPr>
          <a:xfrm>
            <a:off x="1547752" y="278663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rgbClr val="FFFFFF"/>
                </a:solidFill>
                <a:latin typeface="Arial"/>
              </a:rPr>
              <a:t> Partition 1 Replica 1</a:t>
            </a:r>
          </a:p>
        </p:txBody>
      </p:sp>
      <p:sp>
        <p:nvSpPr>
          <p:cNvPr id="19" name="Rectangle 18">
            <a:extLst>
              <a:ext uri="{FF2B5EF4-FFF2-40B4-BE49-F238E27FC236}">
                <a16:creationId xmlns:a16="http://schemas.microsoft.com/office/drawing/2014/main" id="{18B0001D-F007-8545-979F-174FD06E0411}"/>
              </a:ext>
            </a:extLst>
          </p:cNvPr>
          <p:cNvSpPr/>
          <p:nvPr/>
        </p:nvSpPr>
        <p:spPr>
          <a:xfrm>
            <a:off x="2978887" y="3822624"/>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3</a:t>
            </a:r>
          </a:p>
        </p:txBody>
      </p:sp>
      <p:sp>
        <p:nvSpPr>
          <p:cNvPr id="20" name="Rectangle 19">
            <a:extLst>
              <a:ext uri="{FF2B5EF4-FFF2-40B4-BE49-F238E27FC236}">
                <a16:creationId xmlns:a16="http://schemas.microsoft.com/office/drawing/2014/main" id="{B49A5C6E-7E6B-F04C-BE8A-1302DF73CC46}"/>
              </a:ext>
            </a:extLst>
          </p:cNvPr>
          <p:cNvSpPr/>
          <p:nvPr/>
        </p:nvSpPr>
        <p:spPr>
          <a:xfrm>
            <a:off x="2950856" y="4954133"/>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67" dirty="0">
                <a:solidFill>
                  <a:schemeClr val="tx1"/>
                </a:solidFill>
                <a:latin typeface="Arial"/>
              </a:rPr>
              <a:t> Partition 2 Replica 2</a:t>
            </a:r>
          </a:p>
        </p:txBody>
      </p:sp>
      <p:sp>
        <p:nvSpPr>
          <p:cNvPr id="2" name="Cloud 1">
            <a:extLst>
              <a:ext uri="{FF2B5EF4-FFF2-40B4-BE49-F238E27FC236}">
                <a16:creationId xmlns:a16="http://schemas.microsoft.com/office/drawing/2014/main" id="{479B8846-DC5C-D143-AFD2-FF29D77D83AC}"/>
              </a:ext>
            </a:extLst>
          </p:cNvPr>
          <p:cNvSpPr/>
          <p:nvPr/>
        </p:nvSpPr>
        <p:spPr>
          <a:xfrm>
            <a:off x="4871181" y="1067518"/>
            <a:ext cx="1922727" cy="524935"/>
          </a:xfrm>
          <a:prstGeom prst="cloud">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01546F4-AB69-484C-A7EA-8FCE2D80048F}"/>
              </a:ext>
            </a:extLst>
          </p:cNvPr>
          <p:cNvSpPr txBox="1"/>
          <p:nvPr/>
        </p:nvSpPr>
        <p:spPr>
          <a:xfrm>
            <a:off x="1078729" y="1611220"/>
            <a:ext cx="1326004" cy="369332"/>
          </a:xfrm>
          <a:prstGeom prst="rect">
            <a:avLst/>
          </a:prstGeom>
          <a:noFill/>
        </p:spPr>
        <p:txBody>
          <a:bodyPr wrap="none" rtlCol="0">
            <a:spAutoFit/>
          </a:bodyPr>
          <a:lstStyle/>
          <a:p>
            <a:r>
              <a:rPr lang="en-US" dirty="0"/>
              <a:t>IBM Cloud </a:t>
            </a:r>
          </a:p>
        </p:txBody>
      </p:sp>
      <p:sp>
        <p:nvSpPr>
          <p:cNvPr id="41" name="TextBox 40">
            <a:extLst>
              <a:ext uri="{FF2B5EF4-FFF2-40B4-BE49-F238E27FC236}">
                <a16:creationId xmlns:a16="http://schemas.microsoft.com/office/drawing/2014/main" id="{E10CF935-A4F5-7D41-BB5D-A5F09844B50E}"/>
              </a:ext>
            </a:extLst>
          </p:cNvPr>
          <p:cNvSpPr txBox="1"/>
          <p:nvPr/>
        </p:nvSpPr>
        <p:spPr>
          <a:xfrm>
            <a:off x="8370202" y="1628278"/>
            <a:ext cx="569387" cy="369332"/>
          </a:xfrm>
          <a:prstGeom prst="rect">
            <a:avLst/>
          </a:prstGeom>
          <a:noFill/>
        </p:spPr>
        <p:txBody>
          <a:bodyPr wrap="none" rtlCol="0">
            <a:spAutoFit/>
          </a:bodyPr>
          <a:lstStyle/>
          <a:p>
            <a:r>
              <a:rPr lang="en-US" dirty="0"/>
              <a:t>ICP</a:t>
            </a:r>
          </a:p>
        </p:txBody>
      </p:sp>
      <p:sp>
        <p:nvSpPr>
          <p:cNvPr id="42" name="Rounded Rectangle 41">
            <a:extLst>
              <a:ext uri="{FF2B5EF4-FFF2-40B4-BE49-F238E27FC236}">
                <a16:creationId xmlns:a16="http://schemas.microsoft.com/office/drawing/2014/main" id="{E18C90F4-9F5A-BD4A-A951-B8D725AC0394}"/>
              </a:ext>
            </a:extLst>
          </p:cNvPr>
          <p:cNvSpPr/>
          <p:nvPr/>
        </p:nvSpPr>
        <p:spPr>
          <a:xfrm>
            <a:off x="123534" y="2761119"/>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45" name="Rectangle 44">
            <a:extLst>
              <a:ext uri="{FF2B5EF4-FFF2-40B4-BE49-F238E27FC236}">
                <a16:creationId xmlns:a16="http://schemas.microsoft.com/office/drawing/2014/main" id="{02F8B44E-7B12-1948-BD03-44F6E92E92DF}"/>
              </a:ext>
            </a:extLst>
          </p:cNvPr>
          <p:cNvSpPr/>
          <p:nvPr/>
        </p:nvSpPr>
        <p:spPr>
          <a:xfrm>
            <a:off x="4710298" y="3429001"/>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46" name="Rounded Rectangle 45">
            <a:extLst>
              <a:ext uri="{FF2B5EF4-FFF2-40B4-BE49-F238E27FC236}">
                <a16:creationId xmlns:a16="http://schemas.microsoft.com/office/drawing/2014/main" id="{A3194D11-21A2-224C-BB8E-7BFA41636747}"/>
              </a:ext>
            </a:extLst>
          </p:cNvPr>
          <p:cNvSpPr/>
          <p:nvPr/>
        </p:nvSpPr>
        <p:spPr>
          <a:xfrm>
            <a:off x="4792208" y="376755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8" name="Rounded Rectangle 47">
            <a:extLst>
              <a:ext uri="{FF2B5EF4-FFF2-40B4-BE49-F238E27FC236}">
                <a16:creationId xmlns:a16="http://schemas.microsoft.com/office/drawing/2014/main" id="{2452483A-DE34-244C-BE2D-372B33F1D792}"/>
              </a:ext>
            </a:extLst>
          </p:cNvPr>
          <p:cNvSpPr/>
          <p:nvPr/>
        </p:nvSpPr>
        <p:spPr>
          <a:xfrm>
            <a:off x="4789624" y="4477894"/>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49" name="Rectangle 48">
            <a:extLst>
              <a:ext uri="{FF2B5EF4-FFF2-40B4-BE49-F238E27FC236}">
                <a16:creationId xmlns:a16="http://schemas.microsoft.com/office/drawing/2014/main" id="{3527E9FB-A684-6040-AC33-A12248498203}"/>
              </a:ext>
            </a:extLst>
          </p:cNvPr>
          <p:cNvSpPr/>
          <p:nvPr/>
        </p:nvSpPr>
        <p:spPr>
          <a:xfrm>
            <a:off x="7413328" y="2633247"/>
            <a:ext cx="3307693"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1</a:t>
            </a:r>
          </a:p>
        </p:txBody>
      </p:sp>
      <p:sp>
        <p:nvSpPr>
          <p:cNvPr id="50" name="Rectangle 49">
            <a:extLst>
              <a:ext uri="{FF2B5EF4-FFF2-40B4-BE49-F238E27FC236}">
                <a16:creationId xmlns:a16="http://schemas.microsoft.com/office/drawing/2014/main" id="{3931C9FA-2B6B-7143-9883-89E4092F6583}"/>
              </a:ext>
            </a:extLst>
          </p:cNvPr>
          <p:cNvSpPr/>
          <p:nvPr/>
        </p:nvSpPr>
        <p:spPr>
          <a:xfrm>
            <a:off x="7413330" y="3694849"/>
            <a:ext cx="3307692"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2</a:t>
            </a:r>
            <a:endParaRPr lang="en-US" sz="1200" dirty="0">
              <a:solidFill>
                <a:srgbClr val="325C80">
                  <a:lumMod val="50000"/>
                </a:srgbClr>
              </a:solidFill>
              <a:latin typeface="Arial"/>
            </a:endParaRPr>
          </a:p>
        </p:txBody>
      </p:sp>
      <p:sp>
        <p:nvSpPr>
          <p:cNvPr id="51" name="Rectangle 50">
            <a:extLst>
              <a:ext uri="{FF2B5EF4-FFF2-40B4-BE49-F238E27FC236}">
                <a16:creationId xmlns:a16="http://schemas.microsoft.com/office/drawing/2014/main" id="{FC3EED8F-93A9-A44F-A801-A4B3764731E6}"/>
              </a:ext>
            </a:extLst>
          </p:cNvPr>
          <p:cNvSpPr/>
          <p:nvPr/>
        </p:nvSpPr>
        <p:spPr>
          <a:xfrm>
            <a:off x="7418951" y="4756452"/>
            <a:ext cx="3302071" cy="9144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eaLnBrk="0" fontAlgn="base" hangingPunct="0">
              <a:spcBef>
                <a:spcPct val="0"/>
              </a:spcBef>
              <a:spcAft>
                <a:spcPct val="0"/>
              </a:spcAft>
            </a:pPr>
            <a:r>
              <a:rPr lang="en-US" sz="1200" dirty="0">
                <a:solidFill>
                  <a:srgbClr val="325C80">
                    <a:lumMod val="50000"/>
                  </a:srgbClr>
                </a:solidFill>
                <a:latin typeface="Arial"/>
              </a:rPr>
              <a:t>Broker </a:t>
            </a:r>
            <a:r>
              <a:rPr lang="en-US" sz="1200" dirty="0">
                <a:solidFill>
                  <a:srgbClr val="325C80">
                    <a:lumMod val="50000"/>
                  </a:srgbClr>
                </a:solidFill>
              </a:rPr>
              <a:t>3</a:t>
            </a:r>
            <a:endParaRPr lang="en-US" sz="1200" dirty="0">
              <a:solidFill>
                <a:srgbClr val="325C80">
                  <a:lumMod val="50000"/>
                </a:srgbClr>
              </a:solidFill>
              <a:latin typeface="Arial"/>
            </a:endParaRPr>
          </a:p>
        </p:txBody>
      </p:sp>
      <p:sp>
        <p:nvSpPr>
          <p:cNvPr id="52" name="Rectangle 51">
            <a:extLst>
              <a:ext uri="{FF2B5EF4-FFF2-40B4-BE49-F238E27FC236}">
                <a16:creationId xmlns:a16="http://schemas.microsoft.com/office/drawing/2014/main" id="{4FB58CC2-9F38-294A-86F1-11F86DB1DFE7}"/>
              </a:ext>
            </a:extLst>
          </p:cNvPr>
          <p:cNvSpPr/>
          <p:nvPr/>
        </p:nvSpPr>
        <p:spPr>
          <a:xfrm>
            <a:off x="9152929" y="2925268"/>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1</a:t>
            </a:r>
          </a:p>
        </p:txBody>
      </p:sp>
      <p:sp>
        <p:nvSpPr>
          <p:cNvPr id="53" name="Rectangle 52">
            <a:extLst>
              <a:ext uri="{FF2B5EF4-FFF2-40B4-BE49-F238E27FC236}">
                <a16:creationId xmlns:a16="http://schemas.microsoft.com/office/drawing/2014/main" id="{7B4037A7-C797-B740-B591-6893DC764C1F}"/>
              </a:ext>
            </a:extLst>
          </p:cNvPr>
          <p:cNvSpPr/>
          <p:nvPr/>
        </p:nvSpPr>
        <p:spPr>
          <a:xfrm>
            <a:off x="7638716" y="393392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2</a:t>
            </a:r>
          </a:p>
        </p:txBody>
      </p:sp>
      <p:sp>
        <p:nvSpPr>
          <p:cNvPr id="54" name="Rectangle 53">
            <a:extLst>
              <a:ext uri="{FF2B5EF4-FFF2-40B4-BE49-F238E27FC236}">
                <a16:creationId xmlns:a16="http://schemas.microsoft.com/office/drawing/2014/main" id="{91019249-B4C6-9F47-A66A-AD6538E3EBDF}"/>
              </a:ext>
            </a:extLst>
          </p:cNvPr>
          <p:cNvSpPr/>
          <p:nvPr/>
        </p:nvSpPr>
        <p:spPr>
          <a:xfrm>
            <a:off x="7638716" y="5118328"/>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3</a:t>
            </a:r>
          </a:p>
        </p:txBody>
      </p:sp>
      <p:sp>
        <p:nvSpPr>
          <p:cNvPr id="55" name="Rectangle 54">
            <a:extLst>
              <a:ext uri="{FF2B5EF4-FFF2-40B4-BE49-F238E27FC236}">
                <a16:creationId xmlns:a16="http://schemas.microsoft.com/office/drawing/2014/main" id="{0E720830-7B9E-3848-B036-33303BB54229}"/>
              </a:ext>
            </a:extLst>
          </p:cNvPr>
          <p:cNvSpPr/>
          <p:nvPr/>
        </p:nvSpPr>
        <p:spPr>
          <a:xfrm>
            <a:off x="7638716" y="2905285"/>
            <a:ext cx="1083435" cy="4362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FFFFFF"/>
                </a:solidFill>
                <a:latin typeface="Arial"/>
              </a:rPr>
              <a:t> Partition 1 Replica 1</a:t>
            </a:r>
          </a:p>
        </p:txBody>
      </p:sp>
      <p:sp>
        <p:nvSpPr>
          <p:cNvPr id="56" name="Rectangle 55">
            <a:extLst>
              <a:ext uri="{FF2B5EF4-FFF2-40B4-BE49-F238E27FC236}">
                <a16:creationId xmlns:a16="http://schemas.microsoft.com/office/drawing/2014/main" id="{E57F0AD4-4A49-E244-AE63-6342B90E9C9B}"/>
              </a:ext>
            </a:extLst>
          </p:cNvPr>
          <p:cNvSpPr/>
          <p:nvPr/>
        </p:nvSpPr>
        <p:spPr>
          <a:xfrm>
            <a:off x="9181957" y="3941270"/>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3</a:t>
            </a:r>
          </a:p>
        </p:txBody>
      </p:sp>
      <p:sp>
        <p:nvSpPr>
          <p:cNvPr id="57" name="Rectangle 56">
            <a:extLst>
              <a:ext uri="{FF2B5EF4-FFF2-40B4-BE49-F238E27FC236}">
                <a16:creationId xmlns:a16="http://schemas.microsoft.com/office/drawing/2014/main" id="{F239479D-235E-E34C-BDBF-D638FD021ED6}"/>
              </a:ext>
            </a:extLst>
          </p:cNvPr>
          <p:cNvSpPr/>
          <p:nvPr/>
        </p:nvSpPr>
        <p:spPr>
          <a:xfrm>
            <a:off x="9181957" y="5100806"/>
            <a:ext cx="1083435" cy="43624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chemeClr val="tx1"/>
                </a:solidFill>
                <a:latin typeface="Arial"/>
              </a:rPr>
              <a:t> Partition 2 Replica 2</a:t>
            </a:r>
          </a:p>
        </p:txBody>
      </p:sp>
      <p:sp>
        <p:nvSpPr>
          <p:cNvPr id="58" name="Rounded Rectangle 57">
            <a:extLst>
              <a:ext uri="{FF2B5EF4-FFF2-40B4-BE49-F238E27FC236}">
                <a16:creationId xmlns:a16="http://schemas.microsoft.com/office/drawing/2014/main" id="{E0D573B0-A287-0246-BCFF-1521ED6305A3}"/>
              </a:ext>
            </a:extLst>
          </p:cNvPr>
          <p:cNvSpPr/>
          <p:nvPr/>
        </p:nvSpPr>
        <p:spPr>
          <a:xfrm>
            <a:off x="6147421" y="3602693"/>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59" name="Rounded Rectangle 58">
            <a:extLst>
              <a:ext uri="{FF2B5EF4-FFF2-40B4-BE49-F238E27FC236}">
                <a16:creationId xmlns:a16="http://schemas.microsoft.com/office/drawing/2014/main" id="{C973CE6F-6E67-A447-831C-BEFA70DED0E1}"/>
              </a:ext>
            </a:extLst>
          </p:cNvPr>
          <p:cNvSpPr/>
          <p:nvPr/>
        </p:nvSpPr>
        <p:spPr>
          <a:xfrm>
            <a:off x="6165670" y="4503551"/>
            <a:ext cx="1022273" cy="461768"/>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400">
                <a:solidFill>
                  <a:srgbClr val="325C80">
                    <a:lumMod val="50000"/>
                  </a:srgbClr>
                </a:solidFill>
                <a:latin typeface="Arial"/>
              </a:rPr>
              <a:t>Producer</a:t>
            </a:r>
          </a:p>
        </p:txBody>
      </p:sp>
      <p:sp>
        <p:nvSpPr>
          <p:cNvPr id="60" name="Rectangle 59">
            <a:extLst>
              <a:ext uri="{FF2B5EF4-FFF2-40B4-BE49-F238E27FC236}">
                <a16:creationId xmlns:a16="http://schemas.microsoft.com/office/drawing/2014/main" id="{EED52356-59E7-3B44-8EB5-C837A6162D3B}"/>
              </a:ext>
            </a:extLst>
          </p:cNvPr>
          <p:cNvSpPr/>
          <p:nvPr/>
        </p:nvSpPr>
        <p:spPr>
          <a:xfrm>
            <a:off x="10873836" y="3547647"/>
            <a:ext cx="1219201" cy="1538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a:solidFill>
                <a:srgbClr val="FFFFFF"/>
              </a:solidFill>
              <a:latin typeface="Arial"/>
            </a:endParaRPr>
          </a:p>
        </p:txBody>
      </p:sp>
      <p:sp>
        <p:nvSpPr>
          <p:cNvPr id="61" name="Rounded Rectangle 60">
            <a:extLst>
              <a:ext uri="{FF2B5EF4-FFF2-40B4-BE49-F238E27FC236}">
                <a16:creationId xmlns:a16="http://schemas.microsoft.com/office/drawing/2014/main" id="{A1D6E184-C686-A94B-9658-85B1052A5611}"/>
              </a:ext>
            </a:extLst>
          </p:cNvPr>
          <p:cNvSpPr/>
          <p:nvPr/>
        </p:nvSpPr>
        <p:spPr>
          <a:xfrm>
            <a:off x="10955745" y="388620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sp>
        <p:nvSpPr>
          <p:cNvPr id="62" name="Rounded Rectangle 61">
            <a:extLst>
              <a:ext uri="{FF2B5EF4-FFF2-40B4-BE49-F238E27FC236}">
                <a16:creationId xmlns:a16="http://schemas.microsoft.com/office/drawing/2014/main" id="{F6A8D75C-8654-3447-992C-D2CF38D65D6C}"/>
              </a:ext>
            </a:extLst>
          </p:cNvPr>
          <p:cNvSpPr/>
          <p:nvPr/>
        </p:nvSpPr>
        <p:spPr>
          <a:xfrm>
            <a:off x="10953161" y="4596540"/>
            <a:ext cx="1092632" cy="291477"/>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333" dirty="0">
                <a:solidFill>
                  <a:srgbClr val="325C80">
                    <a:lumMod val="50000"/>
                  </a:srgbClr>
                </a:solidFill>
                <a:latin typeface="Arial"/>
              </a:rPr>
              <a:t>Consumer</a:t>
            </a:r>
          </a:p>
        </p:txBody>
      </p:sp>
      <p:cxnSp>
        <p:nvCxnSpPr>
          <p:cNvPr id="26" name="Straight Connector 25">
            <a:extLst>
              <a:ext uri="{FF2B5EF4-FFF2-40B4-BE49-F238E27FC236}">
                <a16:creationId xmlns:a16="http://schemas.microsoft.com/office/drawing/2014/main" id="{10493904-A010-AF43-97F1-C3F886755FDB}"/>
              </a:ext>
            </a:extLst>
          </p:cNvPr>
          <p:cNvCxnSpPr/>
          <p:nvPr/>
        </p:nvCxnSpPr>
        <p:spPr>
          <a:xfrm>
            <a:off x="6037939" y="1785258"/>
            <a:ext cx="0" cy="5072743"/>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id="{202A1E97-A969-F04A-A54B-49C183D575A5}"/>
              </a:ext>
            </a:extLst>
          </p:cNvPr>
          <p:cNvSpPr/>
          <p:nvPr/>
        </p:nvSpPr>
        <p:spPr>
          <a:xfrm>
            <a:off x="6173424" y="5725439"/>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65" name="Elbow Connector 64">
            <a:extLst>
              <a:ext uri="{FF2B5EF4-FFF2-40B4-BE49-F238E27FC236}">
                <a16:creationId xmlns:a16="http://schemas.microsoft.com/office/drawing/2014/main" id="{8ECD785E-3B45-CA4F-9D77-1490897990D6}"/>
              </a:ext>
            </a:extLst>
          </p:cNvPr>
          <p:cNvCxnSpPr>
            <a:stCxn id="20" idx="2"/>
            <a:endCxn id="63" idx="1"/>
          </p:cNvCxnSpPr>
          <p:nvPr/>
        </p:nvCxnSpPr>
        <p:spPr>
          <a:xfrm rot="16200000" flipH="1">
            <a:off x="4532724" y="4350231"/>
            <a:ext cx="600549" cy="2680851"/>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038937E8-61B6-3D45-AE60-278CBB3A55AD}"/>
              </a:ext>
            </a:extLst>
          </p:cNvPr>
          <p:cNvCxnSpPr>
            <a:cxnSpLocks/>
            <a:stCxn id="63" idx="3"/>
            <a:endCxn id="57" idx="2"/>
          </p:cNvCxnSpPr>
          <p:nvPr/>
        </p:nvCxnSpPr>
        <p:spPr>
          <a:xfrm flipV="1">
            <a:off x="7392624" y="5537055"/>
            <a:ext cx="2331051" cy="453876"/>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087FA44A-0699-2340-873C-D4520E3B83FD}"/>
              </a:ext>
            </a:extLst>
          </p:cNvPr>
          <p:cNvSpPr/>
          <p:nvPr/>
        </p:nvSpPr>
        <p:spPr>
          <a:xfrm>
            <a:off x="7826356" y="6185963"/>
            <a:ext cx="1219200" cy="53098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Mirroring</a:t>
            </a:r>
          </a:p>
        </p:txBody>
      </p:sp>
      <p:cxnSp>
        <p:nvCxnSpPr>
          <p:cNvPr id="47" name="Elbow Connector 46">
            <a:extLst>
              <a:ext uri="{FF2B5EF4-FFF2-40B4-BE49-F238E27FC236}">
                <a16:creationId xmlns:a16="http://schemas.microsoft.com/office/drawing/2014/main" id="{F7AACD65-220A-FD40-9659-B8C45201BA43}"/>
              </a:ext>
            </a:extLst>
          </p:cNvPr>
          <p:cNvCxnSpPr>
            <a:cxnSpLocks/>
            <a:stCxn id="56" idx="3"/>
            <a:endCxn id="44" idx="3"/>
          </p:cNvCxnSpPr>
          <p:nvPr/>
        </p:nvCxnSpPr>
        <p:spPr>
          <a:xfrm flipH="1">
            <a:off x="9045557" y="4159395"/>
            <a:ext cx="1219836" cy="2292060"/>
          </a:xfrm>
          <a:prstGeom prst="bentConnector3">
            <a:avLst>
              <a:gd name="adj1" fmla="val -24987"/>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9385AF50-6FB8-3A4B-A533-C05CAE238614}"/>
              </a:ext>
            </a:extLst>
          </p:cNvPr>
          <p:cNvCxnSpPr>
            <a:cxnSpLocks/>
            <a:stCxn id="44" idx="1"/>
            <a:endCxn id="19" idx="1"/>
          </p:cNvCxnSpPr>
          <p:nvPr/>
        </p:nvCxnSpPr>
        <p:spPr>
          <a:xfrm rot="10800000">
            <a:off x="2978887" y="4040748"/>
            <a:ext cx="4847469" cy="2410707"/>
          </a:xfrm>
          <a:prstGeom prst="bentConnector3">
            <a:avLst>
              <a:gd name="adj1" fmla="val 1042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68" name="Rectangle 67">
            <a:extLst>
              <a:ext uri="{FF2B5EF4-FFF2-40B4-BE49-F238E27FC236}">
                <a16:creationId xmlns:a16="http://schemas.microsoft.com/office/drawing/2014/main" id="{5C474AEE-7B9F-F14D-84B7-3994D60D1F68}"/>
              </a:ext>
            </a:extLst>
          </p:cNvPr>
          <p:cNvSpPr/>
          <p:nvPr/>
        </p:nvSpPr>
        <p:spPr>
          <a:xfrm>
            <a:off x="1169551" y="2088411"/>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Dc1-orders-topic</a:t>
            </a:r>
          </a:p>
        </p:txBody>
      </p:sp>
      <p:sp>
        <p:nvSpPr>
          <p:cNvPr id="43" name="TextBox 42">
            <a:extLst>
              <a:ext uri="{FF2B5EF4-FFF2-40B4-BE49-F238E27FC236}">
                <a16:creationId xmlns:a16="http://schemas.microsoft.com/office/drawing/2014/main" id="{9977892A-C6A1-F84C-9A80-EBBA9CA394EF}"/>
              </a:ext>
            </a:extLst>
          </p:cNvPr>
          <p:cNvSpPr txBox="1"/>
          <p:nvPr/>
        </p:nvSpPr>
        <p:spPr>
          <a:xfrm>
            <a:off x="1078729" y="1111892"/>
            <a:ext cx="1620957" cy="369332"/>
          </a:xfrm>
          <a:prstGeom prst="rect">
            <a:avLst/>
          </a:prstGeom>
          <a:noFill/>
        </p:spPr>
        <p:txBody>
          <a:bodyPr wrap="none" rtlCol="0">
            <a:spAutoFit/>
          </a:bodyPr>
          <a:lstStyle/>
          <a:p>
            <a:r>
              <a:rPr lang="en-US" dirty="0"/>
              <a:t>Data Center 1</a:t>
            </a:r>
          </a:p>
        </p:txBody>
      </p:sp>
      <p:sp>
        <p:nvSpPr>
          <p:cNvPr id="67" name="TextBox 66">
            <a:extLst>
              <a:ext uri="{FF2B5EF4-FFF2-40B4-BE49-F238E27FC236}">
                <a16:creationId xmlns:a16="http://schemas.microsoft.com/office/drawing/2014/main" id="{D6FE2B5F-79F1-BB47-96D8-50B6E875435B}"/>
              </a:ext>
            </a:extLst>
          </p:cNvPr>
          <p:cNvSpPr txBox="1"/>
          <p:nvPr/>
        </p:nvSpPr>
        <p:spPr>
          <a:xfrm>
            <a:off x="8370201" y="1128950"/>
            <a:ext cx="1620957" cy="369332"/>
          </a:xfrm>
          <a:prstGeom prst="rect">
            <a:avLst/>
          </a:prstGeom>
          <a:noFill/>
        </p:spPr>
        <p:txBody>
          <a:bodyPr wrap="none" rtlCol="0">
            <a:spAutoFit/>
          </a:bodyPr>
          <a:lstStyle/>
          <a:p>
            <a:r>
              <a:rPr lang="en-US" dirty="0"/>
              <a:t>Data Center 2</a:t>
            </a:r>
          </a:p>
        </p:txBody>
      </p:sp>
      <p:sp>
        <p:nvSpPr>
          <p:cNvPr id="69" name="Rectangle 68">
            <a:extLst>
              <a:ext uri="{FF2B5EF4-FFF2-40B4-BE49-F238E27FC236}">
                <a16:creationId xmlns:a16="http://schemas.microsoft.com/office/drawing/2014/main" id="{01047F51-5779-764B-BAFD-930C01935BA9}"/>
              </a:ext>
            </a:extLst>
          </p:cNvPr>
          <p:cNvSpPr/>
          <p:nvPr/>
        </p:nvSpPr>
        <p:spPr>
          <a:xfrm>
            <a:off x="7337380" y="2153186"/>
            <a:ext cx="1752331" cy="3941239"/>
          </a:xfrm>
          <a:prstGeom prst="rect">
            <a:avLst/>
          </a:prstGeom>
          <a:no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hangingPunct="0">
              <a:spcBef>
                <a:spcPct val="0"/>
              </a:spcBef>
              <a:spcAft>
                <a:spcPct val="0"/>
              </a:spcAft>
            </a:pPr>
            <a:r>
              <a:rPr lang="en-US" sz="1333" dirty="0">
                <a:solidFill>
                  <a:srgbClr val="325C80">
                    <a:lumMod val="50000"/>
                  </a:srgbClr>
                </a:solidFill>
                <a:latin typeface="Arial"/>
              </a:rPr>
              <a:t>Dc2-orders-topic</a:t>
            </a:r>
          </a:p>
        </p:txBody>
      </p:sp>
    </p:spTree>
    <p:extLst>
      <p:ext uri="{BB962C8B-B14F-4D97-AF65-F5344CB8AC3E}">
        <p14:creationId xmlns:p14="http://schemas.microsoft.com/office/powerpoint/2010/main" val="111135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78"/>
          <p:cNvSpPr/>
          <p:nvPr/>
        </p:nvSpPr>
        <p:spPr>
          <a:xfrm flipH="1">
            <a:off x="7929208" y="501301"/>
            <a:ext cx="1442803" cy="448295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8" name="Rectangle 67"/>
          <p:cNvSpPr/>
          <p:nvPr/>
        </p:nvSpPr>
        <p:spPr>
          <a:xfrm>
            <a:off x="8106890" y="2534431"/>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Zookeeper-3</a:t>
            </a:r>
          </a:p>
        </p:txBody>
      </p:sp>
      <p:sp>
        <p:nvSpPr>
          <p:cNvPr id="73" name="Rounded Rectangle 72"/>
          <p:cNvSpPr/>
          <p:nvPr/>
        </p:nvSpPr>
        <p:spPr>
          <a:xfrm flipH="1">
            <a:off x="7665929" y="652839"/>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67" name="Rectangle 66"/>
          <p:cNvSpPr/>
          <p:nvPr/>
        </p:nvSpPr>
        <p:spPr>
          <a:xfrm>
            <a:off x="7823077" y="2531190"/>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Zookeeper-2</a:t>
            </a:r>
          </a:p>
        </p:txBody>
      </p:sp>
      <p:sp>
        <p:nvSpPr>
          <p:cNvPr id="71" name="Rounded Rectangle 70"/>
          <p:cNvSpPr/>
          <p:nvPr/>
        </p:nvSpPr>
        <p:spPr>
          <a:xfrm flipH="1">
            <a:off x="7430404" y="830358"/>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9" name="Rounded Rectangle 48"/>
          <p:cNvSpPr/>
          <p:nvPr/>
        </p:nvSpPr>
        <p:spPr>
          <a:xfrm flipH="1">
            <a:off x="5867594" y="652839"/>
            <a:ext cx="1442803" cy="4597751"/>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86" name="Rounded Rectangle 85"/>
          <p:cNvSpPr/>
          <p:nvPr/>
        </p:nvSpPr>
        <p:spPr>
          <a:xfrm flipH="1">
            <a:off x="543179" y="1014804"/>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72" name="Rounded Rectangle 71"/>
          <p:cNvSpPr/>
          <p:nvPr/>
        </p:nvSpPr>
        <p:spPr>
          <a:xfrm flipH="1">
            <a:off x="450154" y="1159287"/>
            <a:ext cx="1608731" cy="352542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7030A0"/>
                </a:solidFill>
              </a:rPr>
              <a:t>Master </a:t>
            </a:r>
            <a:endParaRPr lang="en-US" sz="1200" dirty="0">
              <a:solidFill>
                <a:srgbClr val="7030A0"/>
              </a:solidFill>
            </a:endParaRPr>
          </a:p>
        </p:txBody>
      </p:sp>
      <p:sp>
        <p:nvSpPr>
          <p:cNvPr id="64" name="Rounded Rectangle 63"/>
          <p:cNvSpPr/>
          <p:nvPr/>
        </p:nvSpPr>
        <p:spPr>
          <a:xfrm flipH="1">
            <a:off x="2527412" y="920136"/>
            <a:ext cx="1377238" cy="3689564"/>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56" name="Rounded Rectangle 55"/>
          <p:cNvSpPr/>
          <p:nvPr/>
        </p:nvSpPr>
        <p:spPr>
          <a:xfrm flipH="1">
            <a:off x="2368169" y="1108155"/>
            <a:ext cx="1429806" cy="3699666"/>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sp>
        <p:nvSpPr>
          <p:cNvPr id="2" name="Title 1"/>
          <p:cNvSpPr>
            <a:spLocks noGrp="1"/>
          </p:cNvSpPr>
          <p:nvPr>
            <p:ph type="title"/>
          </p:nvPr>
        </p:nvSpPr>
        <p:spPr>
          <a:xfrm>
            <a:off x="84057" y="95839"/>
            <a:ext cx="10886813" cy="352382"/>
          </a:xfrm>
        </p:spPr>
        <p:txBody>
          <a:bodyPr/>
          <a:lstStyle/>
          <a:p>
            <a:r>
              <a:rPr lang="en-US" dirty="0"/>
              <a:t>Solution Run Time</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25</a:t>
            </a:fld>
            <a:endParaRPr lang="en-US" dirty="0">
              <a:solidFill>
                <a:srgbClr val="6D7777"/>
              </a:solidFill>
            </a:endParaRPr>
          </a:p>
        </p:txBody>
      </p:sp>
      <p:sp>
        <p:nvSpPr>
          <p:cNvPr id="5" name="Rounded Rectangle 4"/>
          <p:cNvSpPr/>
          <p:nvPr/>
        </p:nvSpPr>
        <p:spPr>
          <a:xfrm flipH="1">
            <a:off x="359150" y="1315531"/>
            <a:ext cx="1608731" cy="380808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7030A0"/>
                </a:solidFill>
              </a:rPr>
              <a:t>Master </a:t>
            </a:r>
            <a:r>
              <a:rPr lang="mr-IN" sz="1200" dirty="0">
                <a:solidFill>
                  <a:srgbClr val="7030A0"/>
                </a:solidFill>
              </a:rPr>
              <a:t>–</a:t>
            </a:r>
            <a:r>
              <a:rPr lang="en-US" sz="1200" dirty="0">
                <a:solidFill>
                  <a:srgbClr val="7030A0"/>
                </a:solidFill>
              </a:rPr>
              <a:t> boot Node</a:t>
            </a:r>
          </a:p>
        </p:txBody>
      </p:sp>
      <p:sp>
        <p:nvSpPr>
          <p:cNvPr id="6" name="Rounded Rectangle 5"/>
          <p:cNvSpPr/>
          <p:nvPr/>
        </p:nvSpPr>
        <p:spPr>
          <a:xfrm>
            <a:off x="359153" y="5123611"/>
            <a:ext cx="1608733"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-masters</a:t>
            </a:r>
          </a:p>
          <a:p>
            <a:pPr algn="ctr"/>
            <a:r>
              <a:rPr lang="en-US" sz="1200" dirty="0">
                <a:solidFill>
                  <a:srgbClr val="005BBF"/>
                </a:solidFill>
              </a:rPr>
              <a:t>Ubuntu</a:t>
            </a:r>
          </a:p>
        </p:txBody>
      </p:sp>
      <p:pic>
        <p:nvPicPr>
          <p:cNvPr id="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559" y="4745352"/>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2261880" y="5123611"/>
            <a:ext cx="141912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icp</a:t>
            </a:r>
            <a:r>
              <a:rPr lang="en-US" sz="1200" dirty="0">
                <a:solidFill>
                  <a:srgbClr val="005BBF"/>
                </a:solidFill>
              </a:rPr>
              <a:t>-proxies</a:t>
            </a:r>
          </a:p>
          <a:p>
            <a:pPr algn="ctr"/>
            <a:r>
              <a:rPr lang="en-US" sz="1200" dirty="0">
                <a:solidFill>
                  <a:srgbClr val="005BBF"/>
                </a:solidFill>
              </a:rPr>
              <a:t>Ubuntu</a:t>
            </a:r>
          </a:p>
        </p:txBody>
      </p:sp>
      <p:sp>
        <p:nvSpPr>
          <p:cNvPr id="10" name="Rounded Rectangle 9"/>
          <p:cNvSpPr/>
          <p:nvPr/>
        </p:nvSpPr>
        <p:spPr>
          <a:xfrm>
            <a:off x="4025580" y="5361848"/>
            <a:ext cx="1530782"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icp-worker1</a:t>
            </a:r>
            <a:endParaRPr lang="en-US" sz="1200" dirty="0">
              <a:solidFill>
                <a:srgbClr val="005BBF"/>
              </a:solidFill>
            </a:endParaRPr>
          </a:p>
          <a:p>
            <a:pPr algn="ctr"/>
            <a:r>
              <a:rPr lang="en-US" sz="1200" dirty="0">
                <a:solidFill>
                  <a:srgbClr val="005BBF"/>
                </a:solidFill>
              </a:rPr>
              <a:t>Ubuntu</a:t>
            </a:r>
          </a:p>
        </p:txBody>
      </p:sp>
      <p:sp>
        <p:nvSpPr>
          <p:cNvPr id="11" name="Rounded Rectangle 10"/>
          <p:cNvSpPr/>
          <p:nvPr/>
        </p:nvSpPr>
        <p:spPr>
          <a:xfrm>
            <a:off x="5720337" y="5393245"/>
            <a:ext cx="1406408"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icp-worker2</a:t>
            </a:r>
          </a:p>
          <a:p>
            <a:pPr algn="ctr"/>
            <a:r>
              <a:rPr lang="en-US" sz="1200" dirty="0">
                <a:solidFill>
                  <a:srgbClr val="005BBF"/>
                </a:solidFill>
              </a:rPr>
              <a:t>Ubuntu</a:t>
            </a:r>
          </a:p>
        </p:txBody>
      </p:sp>
      <p:sp>
        <p:nvSpPr>
          <p:cNvPr id="12" name="Rounded Rectangle 11"/>
          <p:cNvSpPr/>
          <p:nvPr/>
        </p:nvSpPr>
        <p:spPr>
          <a:xfrm>
            <a:off x="7427859" y="5409340"/>
            <a:ext cx="1428294"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5BBF"/>
                </a:solidFill>
              </a:rPr>
              <a:t>icp-worker3</a:t>
            </a:r>
          </a:p>
          <a:p>
            <a:pPr algn="ctr"/>
            <a:r>
              <a:rPr lang="en-US" sz="1200" dirty="0">
                <a:solidFill>
                  <a:srgbClr val="005BBF"/>
                </a:solidFill>
              </a:rPr>
              <a:t>Ubuntu</a:t>
            </a:r>
          </a:p>
        </p:txBody>
      </p:sp>
      <p:grpSp>
        <p:nvGrpSpPr>
          <p:cNvPr id="13" name="Group 12"/>
          <p:cNvGrpSpPr/>
          <p:nvPr/>
        </p:nvGrpSpPr>
        <p:grpSpPr>
          <a:xfrm>
            <a:off x="563216" y="1708213"/>
            <a:ext cx="1230950" cy="2478489"/>
            <a:chOff x="563216" y="1708213"/>
            <a:chExt cx="1230950" cy="2478489"/>
          </a:xfrm>
        </p:grpSpPr>
        <p:sp>
          <p:nvSpPr>
            <p:cNvPr id="17" name="Rectangle 16"/>
            <p:cNvSpPr/>
            <p:nvPr/>
          </p:nvSpPr>
          <p:spPr>
            <a:xfrm>
              <a:off x="576467" y="256956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18" name="Rectangle 17"/>
            <p:cNvSpPr/>
            <p:nvPr/>
          </p:nvSpPr>
          <p:spPr>
            <a:xfrm>
              <a:off x="576467" y="170821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API-Server</a:t>
              </a:r>
              <a:endParaRPr lang="en-US" sz="1200" dirty="0">
                <a:solidFill>
                  <a:srgbClr val="9D381C"/>
                </a:solidFill>
              </a:endParaRPr>
            </a:p>
          </p:txBody>
        </p:sp>
        <p:sp>
          <p:nvSpPr>
            <p:cNvPr id="19" name="Rectangle 18"/>
            <p:cNvSpPr/>
            <p:nvPr/>
          </p:nvSpPr>
          <p:spPr>
            <a:xfrm>
              <a:off x="576467" y="21448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Authentication</a:t>
              </a:r>
            </a:p>
          </p:txBody>
        </p:sp>
        <p:sp>
          <p:nvSpPr>
            <p:cNvPr id="20" name="Rectangle 19"/>
            <p:cNvSpPr/>
            <p:nvPr/>
          </p:nvSpPr>
          <p:spPr>
            <a:xfrm>
              <a:off x="576467" y="30142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Helm repo</a:t>
              </a:r>
            </a:p>
          </p:txBody>
        </p:sp>
        <p:sp>
          <p:nvSpPr>
            <p:cNvPr id="21" name="Rectangle 20"/>
            <p:cNvSpPr/>
            <p:nvPr/>
          </p:nvSpPr>
          <p:spPr>
            <a:xfrm>
              <a:off x="563216" y="342798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ICP router</a:t>
              </a:r>
            </a:p>
          </p:txBody>
        </p:sp>
        <p:sp>
          <p:nvSpPr>
            <p:cNvPr id="22" name="Rectangle 21"/>
            <p:cNvSpPr/>
            <p:nvPr/>
          </p:nvSpPr>
          <p:spPr>
            <a:xfrm>
              <a:off x="563216" y="387271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rgbClr val="9D381C"/>
                  </a:solidFill>
                </a:rPr>
                <a:t>elasticsearch</a:t>
              </a:r>
              <a:endParaRPr lang="en-US" sz="1200" dirty="0">
                <a:solidFill>
                  <a:srgbClr val="9D381C"/>
                </a:solidFill>
              </a:endParaRPr>
            </a:p>
          </p:txBody>
        </p:sp>
      </p:grpSp>
      <p:sp>
        <p:nvSpPr>
          <p:cNvPr id="23" name="Rounded Rectangle 22"/>
          <p:cNvSpPr/>
          <p:nvPr/>
        </p:nvSpPr>
        <p:spPr>
          <a:xfrm flipH="1">
            <a:off x="2260657" y="1339110"/>
            <a:ext cx="1442803" cy="3766067"/>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a:t>
            </a:r>
          </a:p>
        </p:txBody>
      </p:sp>
      <p:grpSp>
        <p:nvGrpSpPr>
          <p:cNvPr id="14" name="Group 13"/>
          <p:cNvGrpSpPr/>
          <p:nvPr/>
        </p:nvGrpSpPr>
        <p:grpSpPr>
          <a:xfrm>
            <a:off x="2373209" y="1732686"/>
            <a:ext cx="1223020" cy="1648215"/>
            <a:chOff x="2373209" y="1732686"/>
            <a:chExt cx="1223020" cy="1648215"/>
          </a:xfrm>
        </p:grpSpPr>
        <p:sp>
          <p:nvSpPr>
            <p:cNvPr id="24" name="Rectangle 23"/>
            <p:cNvSpPr/>
            <p:nvPr/>
          </p:nvSpPr>
          <p:spPr>
            <a:xfrm>
              <a:off x="2378530" y="1732686"/>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25" name="Rectangle 24"/>
            <p:cNvSpPr/>
            <p:nvPr/>
          </p:nvSpPr>
          <p:spPr>
            <a:xfrm>
              <a:off x="2378530" y="2200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http backend</a:t>
              </a:r>
            </a:p>
          </p:txBody>
        </p:sp>
        <p:sp>
          <p:nvSpPr>
            <p:cNvPr id="27" name="Rectangle 26"/>
            <p:cNvSpPr/>
            <p:nvPr/>
          </p:nvSpPr>
          <p:spPr>
            <a:xfrm>
              <a:off x="2378530" y="263772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Nginx ingress</a:t>
              </a:r>
            </a:p>
          </p:txBody>
        </p:sp>
        <p:sp>
          <p:nvSpPr>
            <p:cNvPr id="28" name="Rectangle 27"/>
            <p:cNvSpPr/>
            <p:nvPr/>
          </p:nvSpPr>
          <p:spPr>
            <a:xfrm>
              <a:off x="2373209" y="306691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grpSp>
      <p:sp>
        <p:nvSpPr>
          <p:cNvPr id="30" name="TextBox 29"/>
          <p:cNvSpPr txBox="1"/>
          <p:nvPr/>
        </p:nvSpPr>
        <p:spPr>
          <a:xfrm>
            <a:off x="561028" y="6238134"/>
            <a:ext cx="3485249" cy="307777"/>
          </a:xfrm>
          <a:prstGeom prst="rect">
            <a:avLst/>
          </a:prstGeom>
          <a:noFill/>
        </p:spPr>
        <p:txBody>
          <a:bodyPr wrap="none" rtlCol="0">
            <a:spAutoFit/>
          </a:bodyPr>
          <a:lstStyle/>
          <a:p>
            <a:r>
              <a:rPr lang="en-US" sz="1400" dirty="0"/>
              <a:t>* The list of components is </a:t>
            </a:r>
            <a:r>
              <a:rPr lang="en-US" sz="1400"/>
              <a:t>not exhaustive</a:t>
            </a:r>
          </a:p>
        </p:txBody>
      </p:sp>
      <p:sp>
        <p:nvSpPr>
          <p:cNvPr id="32" name="Rounded Rectangle 31"/>
          <p:cNvSpPr/>
          <p:nvPr/>
        </p:nvSpPr>
        <p:spPr>
          <a:xfrm flipH="1">
            <a:off x="4048034" y="77491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33" name="Rectangle 32"/>
          <p:cNvSpPr/>
          <p:nvPr/>
        </p:nvSpPr>
        <p:spPr>
          <a:xfrm>
            <a:off x="4160590" y="1123111"/>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35" name="Rectangle 34"/>
          <p:cNvSpPr/>
          <p:nvPr/>
        </p:nvSpPr>
        <p:spPr>
          <a:xfrm>
            <a:off x="4160590" y="1521365"/>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38" name="Rectangle 37"/>
          <p:cNvSpPr/>
          <p:nvPr/>
        </p:nvSpPr>
        <p:spPr>
          <a:xfrm>
            <a:off x="4160590" y="1993871"/>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55" name="Rectangle 54"/>
          <p:cNvSpPr/>
          <p:nvPr/>
        </p:nvSpPr>
        <p:spPr>
          <a:xfrm>
            <a:off x="6072849" y="2003915"/>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sz="1200" dirty="0">
                <a:solidFill>
                  <a:schemeClr val="tx2">
                    <a:lumMod val="75000"/>
                  </a:schemeClr>
                </a:solidFill>
              </a:rPr>
              <a:t>Kafka broker-3</a:t>
            </a:r>
          </a:p>
          <a:p>
            <a:pPr algn="r"/>
            <a:endParaRPr lang="en-US" sz="1200" dirty="0">
              <a:solidFill>
                <a:schemeClr val="tx2">
                  <a:lumMod val="75000"/>
                </a:schemeClr>
              </a:solidFill>
            </a:endParaRPr>
          </a:p>
        </p:txBody>
      </p:sp>
      <p:sp>
        <p:nvSpPr>
          <p:cNvPr id="41" name="Rounded Rectangle 40"/>
          <p:cNvSpPr/>
          <p:nvPr/>
        </p:nvSpPr>
        <p:spPr>
          <a:xfrm flipH="1">
            <a:off x="5686062" y="766026"/>
            <a:ext cx="1442803" cy="45558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a:t>
            </a:r>
          </a:p>
        </p:txBody>
      </p:sp>
      <p:sp>
        <p:nvSpPr>
          <p:cNvPr id="42" name="Rectangle 41"/>
          <p:cNvSpPr/>
          <p:nvPr/>
        </p:nvSpPr>
        <p:spPr>
          <a:xfrm>
            <a:off x="5863498"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44" name="Rectangle 43"/>
          <p:cNvSpPr/>
          <p:nvPr/>
        </p:nvSpPr>
        <p:spPr>
          <a:xfrm>
            <a:off x="5863498"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47" name="Rectangle 46"/>
          <p:cNvSpPr/>
          <p:nvPr/>
        </p:nvSpPr>
        <p:spPr>
          <a:xfrm>
            <a:off x="5863495" y="2012767"/>
            <a:ext cx="1217699" cy="31398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50" name="Rectangle 49"/>
          <p:cNvSpPr/>
          <p:nvPr/>
        </p:nvSpPr>
        <p:spPr>
          <a:xfrm>
            <a:off x="7573024" y="1195999"/>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Calico</a:t>
            </a:r>
          </a:p>
        </p:txBody>
      </p:sp>
      <p:sp>
        <p:nvSpPr>
          <p:cNvPr id="52" name="Rectangle 51"/>
          <p:cNvSpPr/>
          <p:nvPr/>
        </p:nvSpPr>
        <p:spPr>
          <a:xfrm>
            <a:off x="7573024" y="1594253"/>
            <a:ext cx="1217699" cy="313986"/>
          </a:xfrm>
          <a:prstGeom prst="rect">
            <a:avLst/>
          </a:prstGeom>
          <a:solidFill>
            <a:schemeClr val="bg2">
              <a:lumMod val="60000"/>
              <a:lumOff val="40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rgbClr val="9D381C"/>
                </a:solidFill>
              </a:rPr>
              <a:t>k8s proxy</a:t>
            </a:r>
          </a:p>
        </p:txBody>
      </p:sp>
      <p:sp>
        <p:nvSpPr>
          <p:cNvPr id="57" name="TextBox 56"/>
          <p:cNvSpPr txBox="1"/>
          <p:nvPr/>
        </p:nvSpPr>
        <p:spPr>
          <a:xfrm>
            <a:off x="526632" y="5680458"/>
            <a:ext cx="1327608" cy="307777"/>
          </a:xfrm>
          <a:prstGeom prst="rect">
            <a:avLst/>
          </a:prstGeom>
          <a:noFill/>
        </p:spPr>
        <p:txBody>
          <a:bodyPr wrap="none" rtlCol="0">
            <a:spAutoFit/>
          </a:bodyPr>
          <a:lstStyle/>
          <a:p>
            <a:r>
              <a:rPr lang="en-US" sz="1400" dirty="0"/>
              <a:t>172.16.40.130</a:t>
            </a:r>
          </a:p>
        </p:txBody>
      </p:sp>
      <p:sp>
        <p:nvSpPr>
          <p:cNvPr id="58" name="TextBox 57"/>
          <p:cNvSpPr txBox="1"/>
          <p:nvPr/>
        </p:nvSpPr>
        <p:spPr>
          <a:xfrm>
            <a:off x="4199856" y="5933948"/>
            <a:ext cx="1327608" cy="307777"/>
          </a:xfrm>
          <a:prstGeom prst="rect">
            <a:avLst/>
          </a:prstGeom>
          <a:noFill/>
        </p:spPr>
        <p:txBody>
          <a:bodyPr wrap="none" rtlCol="0">
            <a:spAutoFit/>
          </a:bodyPr>
          <a:lstStyle/>
          <a:p>
            <a:r>
              <a:rPr lang="en-US" sz="1400" dirty="0"/>
              <a:t>172.16.40.136</a:t>
            </a:r>
          </a:p>
        </p:txBody>
      </p:sp>
      <p:sp>
        <p:nvSpPr>
          <p:cNvPr id="59" name="TextBox 58"/>
          <p:cNvSpPr txBox="1"/>
          <p:nvPr/>
        </p:nvSpPr>
        <p:spPr>
          <a:xfrm>
            <a:off x="7512543" y="6000982"/>
            <a:ext cx="1398140" cy="307777"/>
          </a:xfrm>
          <a:prstGeom prst="rect">
            <a:avLst/>
          </a:prstGeom>
          <a:noFill/>
        </p:spPr>
        <p:txBody>
          <a:bodyPr wrap="none" rtlCol="0">
            <a:spAutoFit/>
          </a:bodyPr>
          <a:lstStyle/>
          <a:p>
            <a:r>
              <a:rPr lang="en-US" sz="1400" dirty="0"/>
              <a:t>172.16.40.138*</a:t>
            </a:r>
          </a:p>
        </p:txBody>
      </p:sp>
      <p:sp>
        <p:nvSpPr>
          <p:cNvPr id="60" name="TextBox 59"/>
          <p:cNvSpPr txBox="1"/>
          <p:nvPr/>
        </p:nvSpPr>
        <p:spPr>
          <a:xfrm>
            <a:off x="2181145" y="5715146"/>
            <a:ext cx="1398140" cy="307777"/>
          </a:xfrm>
          <a:prstGeom prst="rect">
            <a:avLst/>
          </a:prstGeom>
          <a:noFill/>
        </p:spPr>
        <p:txBody>
          <a:bodyPr wrap="none" rtlCol="0">
            <a:spAutoFit/>
          </a:bodyPr>
          <a:lstStyle/>
          <a:p>
            <a:r>
              <a:rPr lang="en-US" sz="1400" dirty="0"/>
              <a:t>172.16.40.133*</a:t>
            </a:r>
          </a:p>
        </p:txBody>
      </p:sp>
      <p:sp>
        <p:nvSpPr>
          <p:cNvPr id="61" name="TextBox 60"/>
          <p:cNvSpPr txBox="1"/>
          <p:nvPr/>
        </p:nvSpPr>
        <p:spPr>
          <a:xfrm>
            <a:off x="5705745" y="5947593"/>
            <a:ext cx="1327608" cy="307777"/>
          </a:xfrm>
          <a:prstGeom prst="rect">
            <a:avLst/>
          </a:prstGeom>
          <a:noFill/>
        </p:spPr>
        <p:txBody>
          <a:bodyPr wrap="none" rtlCol="0">
            <a:spAutoFit/>
          </a:bodyPr>
          <a:lstStyle/>
          <a:p>
            <a:r>
              <a:rPr lang="en-US" sz="1400" dirty="0"/>
              <a:t>172.16.40.137</a:t>
            </a:r>
          </a:p>
        </p:txBody>
      </p:sp>
      <p:sp>
        <p:nvSpPr>
          <p:cNvPr id="63" name="Rounded Rectangle 62"/>
          <p:cNvSpPr/>
          <p:nvPr/>
        </p:nvSpPr>
        <p:spPr>
          <a:xfrm>
            <a:off x="10002871" y="29429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5BBF"/>
                </a:solidFill>
              </a:rPr>
              <a:t>sterfs</a:t>
            </a:r>
            <a:endParaRPr lang="en-US" sz="1200" dirty="0">
              <a:solidFill>
                <a:srgbClr val="005BBF"/>
              </a:solidFill>
            </a:endParaRPr>
          </a:p>
          <a:p>
            <a:pPr algn="ctr"/>
            <a:r>
              <a:rPr lang="en-US" sz="1200" dirty="0">
                <a:solidFill>
                  <a:srgbClr val="005BBF"/>
                </a:solidFill>
              </a:rPr>
              <a:t>Ubuntu</a:t>
            </a:r>
          </a:p>
        </p:txBody>
      </p:sp>
      <p:sp>
        <p:nvSpPr>
          <p:cNvPr id="66" name="Rectangle 65"/>
          <p:cNvSpPr/>
          <p:nvPr/>
        </p:nvSpPr>
        <p:spPr>
          <a:xfrm>
            <a:off x="7498040" y="2534135"/>
            <a:ext cx="1217699" cy="313986"/>
          </a:xfrm>
          <a:prstGeom prst="rect">
            <a:avLst/>
          </a:prstGeom>
          <a:solidFill>
            <a:srgbClr val="EC5798">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Zookeeper-1</a:t>
            </a:r>
          </a:p>
        </p:txBody>
      </p:sp>
      <p:sp>
        <p:nvSpPr>
          <p:cNvPr id="69" name="Rectangle 68"/>
          <p:cNvSpPr/>
          <p:nvPr/>
        </p:nvSpPr>
        <p:spPr>
          <a:xfrm>
            <a:off x="4147550" y="3030793"/>
            <a:ext cx="1217699" cy="466998"/>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a:t>
            </a:r>
            <a:r>
              <a:rPr lang="en-US" sz="1200">
                <a:solidFill>
                  <a:schemeClr val="tx2">
                    <a:lumMod val="75000"/>
                  </a:schemeClr>
                </a:solidFill>
              </a:rPr>
              <a:t>Stream Processor</a:t>
            </a:r>
            <a:endParaRPr lang="en-US" sz="1200" dirty="0">
              <a:solidFill>
                <a:schemeClr val="tx2">
                  <a:lumMod val="75000"/>
                </a:schemeClr>
              </a:solidFill>
            </a:endParaRPr>
          </a:p>
        </p:txBody>
      </p:sp>
      <p:sp>
        <p:nvSpPr>
          <p:cNvPr id="70" name="Rectangle 69"/>
          <p:cNvSpPr/>
          <p:nvPr/>
        </p:nvSpPr>
        <p:spPr>
          <a:xfrm>
            <a:off x="4106924"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3" name="Rounded Rectangle 2"/>
          <p:cNvSpPr/>
          <p:nvPr/>
        </p:nvSpPr>
        <p:spPr>
          <a:xfrm>
            <a:off x="3838815" y="1958185"/>
            <a:ext cx="5626825" cy="425873"/>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3836234" y="2484841"/>
            <a:ext cx="5626825"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84" y="474277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3160" y="4983901"/>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77975" y="4999399"/>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82788" y="5030395"/>
            <a:ext cx="897912" cy="33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ounded Rectangle 79"/>
          <p:cNvSpPr/>
          <p:nvPr/>
        </p:nvSpPr>
        <p:spPr>
          <a:xfrm>
            <a:off x="10189108" y="6038920"/>
            <a:ext cx="1296334" cy="2910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3">
                    <a:lumMod val="50000"/>
                  </a:schemeClr>
                </a:solidFill>
              </a:rPr>
              <a:t>deployment</a:t>
            </a:r>
          </a:p>
        </p:txBody>
      </p:sp>
      <p:sp>
        <p:nvSpPr>
          <p:cNvPr id="81" name="Rounded Rectangle 80"/>
          <p:cNvSpPr/>
          <p:nvPr/>
        </p:nvSpPr>
        <p:spPr>
          <a:xfrm>
            <a:off x="10155271" y="3095316"/>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2" name="Rounded Rectangle 81"/>
          <p:cNvSpPr/>
          <p:nvPr/>
        </p:nvSpPr>
        <p:spPr>
          <a:xfrm>
            <a:off x="10287507" y="3413005"/>
            <a:ext cx="1262350" cy="616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rgbClr val="005BBF"/>
                </a:solidFill>
              </a:rPr>
              <a:t>glusterfs</a:t>
            </a:r>
            <a:endParaRPr lang="en-US" sz="1200" dirty="0">
              <a:solidFill>
                <a:srgbClr val="005BBF"/>
              </a:solidFill>
            </a:endParaRPr>
          </a:p>
          <a:p>
            <a:pPr algn="ctr"/>
            <a:r>
              <a:rPr lang="en-US" sz="1200" dirty="0">
                <a:solidFill>
                  <a:srgbClr val="005BBF"/>
                </a:solidFill>
              </a:rPr>
              <a:t>Ubuntu</a:t>
            </a:r>
          </a:p>
        </p:txBody>
      </p:sp>
      <p:sp>
        <p:nvSpPr>
          <p:cNvPr id="83" name="Rounded Rectangle 82"/>
          <p:cNvSpPr/>
          <p:nvPr/>
        </p:nvSpPr>
        <p:spPr>
          <a:xfrm>
            <a:off x="3829090" y="360370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91534" y="365623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0" name="Rectangle 89"/>
          <p:cNvSpPr/>
          <p:nvPr/>
        </p:nvSpPr>
        <p:spPr>
          <a:xfrm>
            <a:off x="7534145" y="3643425"/>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tx2">
                    <a:lumMod val="75000"/>
                  </a:schemeClr>
                </a:solidFill>
              </a:rPr>
              <a:t>Event Producer</a:t>
            </a:r>
            <a:endParaRPr lang="en-US" sz="1200" dirty="0">
              <a:solidFill>
                <a:schemeClr val="tx2">
                  <a:lumMod val="75000"/>
                </a:schemeClr>
              </a:solidFill>
            </a:endParaRPr>
          </a:p>
        </p:txBody>
      </p:sp>
      <p:sp>
        <p:nvSpPr>
          <p:cNvPr id="92" name="Rounded Rectangle 91"/>
          <p:cNvSpPr/>
          <p:nvPr/>
        </p:nvSpPr>
        <p:spPr>
          <a:xfrm>
            <a:off x="3829090" y="4161840"/>
            <a:ext cx="5633969" cy="426161"/>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5791534" y="4214370"/>
            <a:ext cx="1321819" cy="313986"/>
          </a:xfrm>
          <a:prstGeom prst="rect">
            <a:avLst/>
          </a:prstGeom>
          <a:solidFill>
            <a:schemeClr val="bg1">
              <a:lumMod val="95000"/>
              <a:alpha val="7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Event Consumer</a:t>
            </a:r>
          </a:p>
        </p:txBody>
      </p:sp>
      <p:sp>
        <p:nvSpPr>
          <p:cNvPr id="95" name="Rounded Rectangle 94"/>
          <p:cNvSpPr/>
          <p:nvPr/>
        </p:nvSpPr>
        <p:spPr>
          <a:xfrm>
            <a:off x="3799236" y="3030793"/>
            <a:ext cx="1838286" cy="496706"/>
          </a:xfrm>
          <a:prstGeom prst="roundRect">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2EDD-740E-C74C-95A4-ECA568CCDD5E}"/>
              </a:ext>
            </a:extLst>
          </p:cNvPr>
          <p:cNvSpPr>
            <a:spLocks noGrp="1"/>
          </p:cNvSpPr>
          <p:nvPr>
            <p:ph type="title"/>
          </p:nvPr>
        </p:nvSpPr>
        <p:spPr>
          <a:xfrm>
            <a:off x="390788" y="60119"/>
            <a:ext cx="10886813" cy="555023"/>
          </a:xfrm>
        </p:spPr>
        <p:txBody>
          <a:bodyPr/>
          <a:lstStyle/>
          <a:p>
            <a:r>
              <a:rPr lang="en-US" dirty="0"/>
              <a:t>Remote Access to Kafka Broker</a:t>
            </a:r>
          </a:p>
        </p:txBody>
      </p:sp>
      <p:sp>
        <p:nvSpPr>
          <p:cNvPr id="4" name="Slide Number Placeholder 3">
            <a:extLst>
              <a:ext uri="{FF2B5EF4-FFF2-40B4-BE49-F238E27FC236}">
                <a16:creationId xmlns:a16="http://schemas.microsoft.com/office/drawing/2014/main" id="{A6AA3F67-FCC4-6248-83A1-13709E07EC4D}"/>
              </a:ext>
            </a:extLst>
          </p:cNvPr>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6" name="Rounded Rectangle 5">
            <a:extLst>
              <a:ext uri="{FF2B5EF4-FFF2-40B4-BE49-F238E27FC236}">
                <a16:creationId xmlns:a16="http://schemas.microsoft.com/office/drawing/2014/main" id="{3AC84408-14E1-7F4A-9DC6-5393BAC62A2A}"/>
              </a:ext>
            </a:extLst>
          </p:cNvPr>
          <p:cNvSpPr/>
          <p:nvPr/>
        </p:nvSpPr>
        <p:spPr>
          <a:xfrm flipH="1">
            <a:off x="338366" y="5137968"/>
            <a:ext cx="1951426" cy="93032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Proxy: 172.16.40.133</a:t>
            </a:r>
          </a:p>
        </p:txBody>
      </p:sp>
      <p:sp>
        <p:nvSpPr>
          <p:cNvPr id="11" name="Rounded Rectangle 10">
            <a:extLst>
              <a:ext uri="{FF2B5EF4-FFF2-40B4-BE49-F238E27FC236}">
                <a16:creationId xmlns:a16="http://schemas.microsoft.com/office/drawing/2014/main" id="{8D48BEFC-7771-4140-A31F-9C5354F1498A}"/>
              </a:ext>
            </a:extLst>
          </p:cNvPr>
          <p:cNvSpPr/>
          <p:nvPr/>
        </p:nvSpPr>
        <p:spPr>
          <a:xfrm flipH="1">
            <a:off x="293814" y="3952035"/>
            <a:ext cx="1995979" cy="1016967"/>
          </a:xfrm>
          <a:prstGeom prst="roundRect">
            <a:avLst>
              <a:gd name="adj" fmla="val 6029"/>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Master: 172.16.30.132</a:t>
            </a:r>
          </a:p>
        </p:txBody>
      </p:sp>
      <p:sp>
        <p:nvSpPr>
          <p:cNvPr id="12" name="Rounded Rectangle 11">
            <a:extLst>
              <a:ext uri="{FF2B5EF4-FFF2-40B4-BE49-F238E27FC236}">
                <a16:creationId xmlns:a16="http://schemas.microsoft.com/office/drawing/2014/main" id="{F6CA6EA8-974D-1E49-80C9-EE912E0D5505}"/>
              </a:ext>
            </a:extLst>
          </p:cNvPr>
          <p:cNvSpPr/>
          <p:nvPr/>
        </p:nvSpPr>
        <p:spPr>
          <a:xfrm flipH="1">
            <a:off x="2489106" y="3874533"/>
            <a:ext cx="3001729" cy="2193758"/>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172.16.40.137</a:t>
            </a:r>
          </a:p>
        </p:txBody>
      </p:sp>
      <p:sp>
        <p:nvSpPr>
          <p:cNvPr id="13" name="Rectangle 12">
            <a:extLst>
              <a:ext uri="{FF2B5EF4-FFF2-40B4-BE49-F238E27FC236}">
                <a16:creationId xmlns:a16="http://schemas.microsoft.com/office/drawing/2014/main" id="{33159300-17BC-3E42-B11A-83835B66A746}"/>
              </a:ext>
            </a:extLst>
          </p:cNvPr>
          <p:cNvSpPr/>
          <p:nvPr/>
        </p:nvSpPr>
        <p:spPr>
          <a:xfrm>
            <a:off x="657721" y="4407933"/>
            <a:ext cx="1217699" cy="28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 Server</a:t>
            </a:r>
            <a:endParaRPr lang="en-US" sz="1100" dirty="0">
              <a:solidFill>
                <a:srgbClr val="7030A0"/>
              </a:solidFill>
            </a:endParaRPr>
          </a:p>
        </p:txBody>
      </p:sp>
      <p:sp>
        <p:nvSpPr>
          <p:cNvPr id="14" name="Rectangle 13">
            <a:extLst>
              <a:ext uri="{FF2B5EF4-FFF2-40B4-BE49-F238E27FC236}">
                <a16:creationId xmlns:a16="http://schemas.microsoft.com/office/drawing/2014/main" id="{8A7B724B-A5B7-EE49-8EF6-552878C0D7CB}"/>
              </a:ext>
            </a:extLst>
          </p:cNvPr>
          <p:cNvSpPr/>
          <p:nvPr/>
        </p:nvSpPr>
        <p:spPr>
          <a:xfrm>
            <a:off x="2805107" y="4237375"/>
            <a:ext cx="2115353" cy="220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rgbClr val="7030A0"/>
                </a:solidFill>
              </a:rPr>
              <a:t>Kube</a:t>
            </a:r>
            <a:r>
              <a:rPr lang="en-US" sz="1100" dirty="0">
                <a:solidFill>
                  <a:srgbClr val="7030A0"/>
                </a:solidFill>
              </a:rPr>
              <a:t>-proxy</a:t>
            </a:r>
          </a:p>
        </p:txBody>
      </p:sp>
      <p:sp>
        <p:nvSpPr>
          <p:cNvPr id="15" name="Rounded Rectangle 14">
            <a:extLst>
              <a:ext uri="{FF2B5EF4-FFF2-40B4-BE49-F238E27FC236}">
                <a16:creationId xmlns:a16="http://schemas.microsoft.com/office/drawing/2014/main" id="{AC937BDE-CF79-6047-95FA-136A542FF950}"/>
              </a:ext>
            </a:extLst>
          </p:cNvPr>
          <p:cNvSpPr/>
          <p:nvPr/>
        </p:nvSpPr>
        <p:spPr>
          <a:xfrm flipH="1">
            <a:off x="6053370" y="3876299"/>
            <a:ext cx="2819836" cy="2191992"/>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cxnSp>
        <p:nvCxnSpPr>
          <p:cNvPr id="16" name="Straight Arrow Connector 15">
            <a:extLst>
              <a:ext uri="{FF2B5EF4-FFF2-40B4-BE49-F238E27FC236}">
                <a16:creationId xmlns:a16="http://schemas.microsoft.com/office/drawing/2014/main" id="{A5E41381-CC92-D64F-9486-7535430931C8}"/>
              </a:ext>
            </a:extLst>
          </p:cNvPr>
          <p:cNvCxnSpPr>
            <a:cxnSpLocks/>
            <a:stCxn id="14" idx="1"/>
            <a:endCxn id="13" idx="3"/>
          </p:cNvCxnSpPr>
          <p:nvPr/>
        </p:nvCxnSpPr>
        <p:spPr>
          <a:xfrm flipH="1">
            <a:off x="1875420" y="4347477"/>
            <a:ext cx="929687" cy="20416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46405C6-050B-3943-94D2-DA698C967F28}"/>
              </a:ext>
            </a:extLst>
          </p:cNvPr>
          <p:cNvSpPr/>
          <p:nvPr/>
        </p:nvSpPr>
        <p:spPr>
          <a:xfrm>
            <a:off x="2772271" y="4924337"/>
            <a:ext cx="2390172" cy="849873"/>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broker-1</a:t>
            </a:r>
          </a:p>
        </p:txBody>
      </p:sp>
      <p:sp>
        <p:nvSpPr>
          <p:cNvPr id="17" name="Rounded Rectangle 16">
            <a:extLst>
              <a:ext uri="{FF2B5EF4-FFF2-40B4-BE49-F238E27FC236}">
                <a16:creationId xmlns:a16="http://schemas.microsoft.com/office/drawing/2014/main" id="{525B366D-2F5C-2C44-BB9E-AE79FD182689}"/>
              </a:ext>
            </a:extLst>
          </p:cNvPr>
          <p:cNvSpPr/>
          <p:nvPr/>
        </p:nvSpPr>
        <p:spPr>
          <a:xfrm flipH="1">
            <a:off x="9097220" y="3890198"/>
            <a:ext cx="2597176" cy="2178093"/>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9D381C"/>
                </a:solidFill>
              </a:rPr>
              <a:t>Worker: 172.16.40.136</a:t>
            </a:r>
          </a:p>
        </p:txBody>
      </p:sp>
      <p:sp>
        <p:nvSpPr>
          <p:cNvPr id="10" name="Rectangle 9">
            <a:extLst>
              <a:ext uri="{FF2B5EF4-FFF2-40B4-BE49-F238E27FC236}">
                <a16:creationId xmlns:a16="http://schemas.microsoft.com/office/drawing/2014/main" id="{C0C39ECC-2ED8-F54F-84BB-24396913C54D}"/>
              </a:ext>
            </a:extLst>
          </p:cNvPr>
          <p:cNvSpPr/>
          <p:nvPr/>
        </p:nvSpPr>
        <p:spPr>
          <a:xfrm>
            <a:off x="6245589" y="4893687"/>
            <a:ext cx="2482775" cy="891996"/>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broker-2</a:t>
            </a:r>
          </a:p>
          <a:p>
            <a:endParaRPr lang="en-US" sz="1200" dirty="0">
              <a:solidFill>
                <a:schemeClr val="tx2">
                  <a:lumMod val="75000"/>
                </a:schemeClr>
              </a:solidFill>
            </a:endParaRPr>
          </a:p>
        </p:txBody>
      </p:sp>
      <p:sp>
        <p:nvSpPr>
          <p:cNvPr id="8" name="Rectangle 7">
            <a:extLst>
              <a:ext uri="{FF2B5EF4-FFF2-40B4-BE49-F238E27FC236}">
                <a16:creationId xmlns:a16="http://schemas.microsoft.com/office/drawing/2014/main" id="{F44B75C2-6DC8-EB4E-AB1D-E3463BC783C1}"/>
              </a:ext>
            </a:extLst>
          </p:cNvPr>
          <p:cNvSpPr/>
          <p:nvPr/>
        </p:nvSpPr>
        <p:spPr>
          <a:xfrm>
            <a:off x="9255952" y="4881422"/>
            <a:ext cx="2298739" cy="892787"/>
          </a:xfrm>
          <a:prstGeom prst="rect">
            <a:avLst/>
          </a:prstGeom>
          <a:solidFill>
            <a:srgbClr val="92D050">
              <a:alpha val="7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tx2">
                    <a:lumMod val="75000"/>
                  </a:schemeClr>
                </a:solidFill>
              </a:rPr>
              <a:t>Kafka broker-3</a:t>
            </a:r>
          </a:p>
          <a:p>
            <a:endParaRPr lang="en-US" sz="1200" dirty="0">
              <a:solidFill>
                <a:schemeClr val="tx2">
                  <a:lumMod val="75000"/>
                </a:schemeClr>
              </a:solidFill>
            </a:endParaRPr>
          </a:p>
        </p:txBody>
      </p:sp>
      <p:sp>
        <p:nvSpPr>
          <p:cNvPr id="18" name="Can 17">
            <a:extLst>
              <a:ext uri="{FF2B5EF4-FFF2-40B4-BE49-F238E27FC236}">
                <a16:creationId xmlns:a16="http://schemas.microsoft.com/office/drawing/2014/main" id="{35BD6D80-5D37-4041-996F-CC25EAC3754D}"/>
              </a:ext>
            </a:extLst>
          </p:cNvPr>
          <p:cNvSpPr/>
          <p:nvPr/>
        </p:nvSpPr>
        <p:spPr>
          <a:xfrm rot="10800000" flipV="1">
            <a:off x="5082262" y="3676398"/>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an 18">
            <a:extLst>
              <a:ext uri="{FF2B5EF4-FFF2-40B4-BE49-F238E27FC236}">
                <a16:creationId xmlns:a16="http://schemas.microsoft.com/office/drawing/2014/main" id="{1E5AA9C2-B828-A344-9D06-FB852E2CF87E}"/>
              </a:ext>
            </a:extLst>
          </p:cNvPr>
          <p:cNvSpPr/>
          <p:nvPr/>
        </p:nvSpPr>
        <p:spPr>
          <a:xfrm rot="10800000" flipV="1">
            <a:off x="8312025"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n 19">
            <a:extLst>
              <a:ext uri="{FF2B5EF4-FFF2-40B4-BE49-F238E27FC236}">
                <a16:creationId xmlns:a16="http://schemas.microsoft.com/office/drawing/2014/main" id="{F98DE03D-9B62-1848-AC3C-FF97B7D87C83}"/>
              </a:ext>
            </a:extLst>
          </p:cNvPr>
          <p:cNvSpPr/>
          <p:nvPr/>
        </p:nvSpPr>
        <p:spPr>
          <a:xfrm rot="10800000" flipV="1">
            <a:off x="11159136" y="3676399"/>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4FC29D7B-0EBC-8847-B59D-AEAD77BBF588}"/>
              </a:ext>
            </a:extLst>
          </p:cNvPr>
          <p:cNvSpPr/>
          <p:nvPr/>
        </p:nvSpPr>
        <p:spPr>
          <a:xfrm rot="16200000" flipV="1">
            <a:off x="2090294" y="5441946"/>
            <a:ext cx="236930" cy="427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458E3F-B4E2-374D-9570-902D72D7516C}"/>
              </a:ext>
            </a:extLst>
          </p:cNvPr>
          <p:cNvSpPr/>
          <p:nvPr/>
        </p:nvSpPr>
        <p:spPr>
          <a:xfrm>
            <a:off x="4512906" y="3596651"/>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3" name="Rectangle 22">
            <a:extLst>
              <a:ext uri="{FF2B5EF4-FFF2-40B4-BE49-F238E27FC236}">
                <a16:creationId xmlns:a16="http://schemas.microsoft.com/office/drawing/2014/main" id="{077B757F-9E04-DD41-A482-4BE0055E75D0}"/>
              </a:ext>
            </a:extLst>
          </p:cNvPr>
          <p:cNvSpPr/>
          <p:nvPr/>
        </p:nvSpPr>
        <p:spPr>
          <a:xfrm>
            <a:off x="7723815" y="3613199"/>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4" name="Rectangle 23">
            <a:extLst>
              <a:ext uri="{FF2B5EF4-FFF2-40B4-BE49-F238E27FC236}">
                <a16:creationId xmlns:a16="http://schemas.microsoft.com/office/drawing/2014/main" id="{B9138E5B-FC2E-3644-96A4-07001921CB51}"/>
              </a:ext>
            </a:extLst>
          </p:cNvPr>
          <p:cNvSpPr/>
          <p:nvPr/>
        </p:nvSpPr>
        <p:spPr>
          <a:xfrm>
            <a:off x="10547670" y="3613513"/>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sp>
        <p:nvSpPr>
          <p:cNvPr id="25" name="Rectangle 24">
            <a:extLst>
              <a:ext uri="{FF2B5EF4-FFF2-40B4-BE49-F238E27FC236}">
                <a16:creationId xmlns:a16="http://schemas.microsoft.com/office/drawing/2014/main" id="{FA7663DB-5654-014A-8D75-3310B9E25B4E}"/>
              </a:ext>
            </a:extLst>
          </p:cNvPr>
          <p:cNvSpPr/>
          <p:nvPr/>
        </p:nvSpPr>
        <p:spPr>
          <a:xfrm>
            <a:off x="1670190" y="5508684"/>
            <a:ext cx="649537" cy="276999"/>
          </a:xfrm>
          <a:prstGeom prst="rect">
            <a:avLst/>
          </a:prstGeom>
        </p:spPr>
        <p:txBody>
          <a:bodyPr wrap="none">
            <a:spAutoFit/>
          </a:bodyPr>
          <a:lstStyle/>
          <a:p>
            <a:r>
              <a:rPr lang="en-US" sz="1200" dirty="0">
                <a:solidFill>
                  <a:srgbClr val="000000"/>
                </a:solidFill>
                <a:latin typeface="Menlo" panose="020B0609030804020204" pitchFamily="49" charset="0"/>
              </a:rPr>
              <a:t>32224</a:t>
            </a:r>
          </a:p>
        </p:txBody>
      </p:sp>
      <p:grpSp>
        <p:nvGrpSpPr>
          <p:cNvPr id="29" name="Group 28">
            <a:extLst>
              <a:ext uri="{FF2B5EF4-FFF2-40B4-BE49-F238E27FC236}">
                <a16:creationId xmlns:a16="http://schemas.microsoft.com/office/drawing/2014/main" id="{7F09EF9C-FBC7-4448-83C2-55AFFC30ABBD}"/>
              </a:ext>
            </a:extLst>
          </p:cNvPr>
          <p:cNvGrpSpPr/>
          <p:nvPr/>
        </p:nvGrpSpPr>
        <p:grpSpPr>
          <a:xfrm>
            <a:off x="2882262" y="5277916"/>
            <a:ext cx="739354" cy="369332"/>
            <a:chOff x="2882262" y="5277916"/>
            <a:chExt cx="739354" cy="369332"/>
          </a:xfrm>
        </p:grpSpPr>
        <p:sp>
          <p:nvSpPr>
            <p:cNvPr id="26" name="Can 25">
              <a:extLst>
                <a:ext uri="{FF2B5EF4-FFF2-40B4-BE49-F238E27FC236}">
                  <a16:creationId xmlns:a16="http://schemas.microsoft.com/office/drawing/2014/main" id="{E870D233-AEDD-474A-871A-810D3580E125}"/>
                </a:ext>
              </a:extLst>
            </p:cNvPr>
            <p:cNvSpPr/>
            <p:nvPr/>
          </p:nvSpPr>
          <p:spPr>
            <a:xfrm rot="16200000" flipV="1">
              <a:off x="3103604" y="5056575"/>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FB6DFE45-146E-FA43-9731-655EE8E0B7B9}"/>
                </a:ext>
              </a:extLst>
            </p:cNvPr>
            <p:cNvSpPr txBox="1"/>
            <p:nvPr/>
          </p:nvSpPr>
          <p:spPr>
            <a:xfrm>
              <a:off x="2889638" y="5277916"/>
              <a:ext cx="671979" cy="369332"/>
            </a:xfrm>
            <a:prstGeom prst="rect">
              <a:avLst/>
            </a:prstGeom>
            <a:noFill/>
          </p:spPr>
          <p:txBody>
            <a:bodyPr wrap="none" rtlCol="0">
              <a:spAutoFit/>
            </a:bodyPr>
            <a:lstStyle/>
            <a:p>
              <a:r>
                <a:rPr lang="en-US" dirty="0"/>
                <a:t>topic</a:t>
              </a:r>
            </a:p>
          </p:txBody>
        </p:sp>
      </p:grpSp>
      <p:grpSp>
        <p:nvGrpSpPr>
          <p:cNvPr id="32" name="Group 31">
            <a:extLst>
              <a:ext uri="{FF2B5EF4-FFF2-40B4-BE49-F238E27FC236}">
                <a16:creationId xmlns:a16="http://schemas.microsoft.com/office/drawing/2014/main" id="{EF21646D-45FD-DE48-B7B0-9C14C2FB6C83}"/>
              </a:ext>
            </a:extLst>
          </p:cNvPr>
          <p:cNvGrpSpPr/>
          <p:nvPr/>
        </p:nvGrpSpPr>
        <p:grpSpPr>
          <a:xfrm>
            <a:off x="9340761" y="5241585"/>
            <a:ext cx="739354" cy="369332"/>
            <a:chOff x="6530897" y="1282188"/>
            <a:chExt cx="739354" cy="369332"/>
          </a:xfrm>
        </p:grpSpPr>
        <p:sp>
          <p:nvSpPr>
            <p:cNvPr id="30" name="Can 29">
              <a:extLst>
                <a:ext uri="{FF2B5EF4-FFF2-40B4-BE49-F238E27FC236}">
                  <a16:creationId xmlns:a16="http://schemas.microsoft.com/office/drawing/2014/main" id="{A5649486-9D4E-C54F-ACC9-0F7C784B6EB5}"/>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31516D0-E17F-2648-9DD1-59EF3BC93528}"/>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grpSp>
        <p:nvGrpSpPr>
          <p:cNvPr id="33" name="Group 32">
            <a:extLst>
              <a:ext uri="{FF2B5EF4-FFF2-40B4-BE49-F238E27FC236}">
                <a16:creationId xmlns:a16="http://schemas.microsoft.com/office/drawing/2014/main" id="{2FC627D7-BDAE-1E4D-AD8F-928A6A2D75CD}"/>
              </a:ext>
            </a:extLst>
          </p:cNvPr>
          <p:cNvGrpSpPr/>
          <p:nvPr/>
        </p:nvGrpSpPr>
        <p:grpSpPr>
          <a:xfrm>
            <a:off x="6367572" y="5222917"/>
            <a:ext cx="739354" cy="369332"/>
            <a:chOff x="6530897" y="1282188"/>
            <a:chExt cx="739354" cy="369332"/>
          </a:xfrm>
        </p:grpSpPr>
        <p:sp>
          <p:nvSpPr>
            <p:cNvPr id="34" name="Can 33">
              <a:extLst>
                <a:ext uri="{FF2B5EF4-FFF2-40B4-BE49-F238E27FC236}">
                  <a16:creationId xmlns:a16="http://schemas.microsoft.com/office/drawing/2014/main" id="{7EB3C990-CC99-BC46-85B2-860C2594A8BB}"/>
                </a:ext>
              </a:extLst>
            </p:cNvPr>
            <p:cNvSpPr/>
            <p:nvPr/>
          </p:nvSpPr>
          <p:spPr>
            <a:xfrm rot="16200000" flipV="1">
              <a:off x="6752239" y="1097177"/>
              <a:ext cx="296670" cy="739354"/>
            </a:xfrm>
            <a:prstGeom prst="can">
              <a:avLst/>
            </a:prstGeom>
            <a:solidFill>
              <a:srgbClr val="B4FFB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60471955-AA6C-DE4C-8DB0-AB5F3FCE7286}"/>
                </a:ext>
              </a:extLst>
            </p:cNvPr>
            <p:cNvSpPr txBox="1"/>
            <p:nvPr/>
          </p:nvSpPr>
          <p:spPr>
            <a:xfrm>
              <a:off x="6542521" y="1282188"/>
              <a:ext cx="671979" cy="369332"/>
            </a:xfrm>
            <a:prstGeom prst="rect">
              <a:avLst/>
            </a:prstGeom>
            <a:noFill/>
          </p:spPr>
          <p:txBody>
            <a:bodyPr wrap="none" rtlCol="0">
              <a:spAutoFit/>
            </a:bodyPr>
            <a:lstStyle/>
            <a:p>
              <a:r>
                <a:rPr lang="en-US" dirty="0"/>
                <a:t>topic</a:t>
              </a:r>
            </a:p>
          </p:txBody>
        </p:sp>
      </p:grpSp>
      <p:sp>
        <p:nvSpPr>
          <p:cNvPr id="36" name="Cloud 35">
            <a:extLst>
              <a:ext uri="{FF2B5EF4-FFF2-40B4-BE49-F238E27FC236}">
                <a16:creationId xmlns:a16="http://schemas.microsoft.com/office/drawing/2014/main" id="{26EA66D9-39EC-B749-9A14-7CEAAB06BF65}"/>
              </a:ext>
            </a:extLst>
          </p:cNvPr>
          <p:cNvSpPr/>
          <p:nvPr/>
        </p:nvSpPr>
        <p:spPr>
          <a:xfrm>
            <a:off x="4085218" y="2362975"/>
            <a:ext cx="2629967" cy="100286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9D381C"/>
                </a:solidFill>
              </a:rPr>
              <a:t>172.16.0.0/16</a:t>
            </a:r>
          </a:p>
        </p:txBody>
      </p:sp>
      <p:sp>
        <p:nvSpPr>
          <p:cNvPr id="37" name="Rectangle 36">
            <a:extLst>
              <a:ext uri="{FF2B5EF4-FFF2-40B4-BE49-F238E27FC236}">
                <a16:creationId xmlns:a16="http://schemas.microsoft.com/office/drawing/2014/main" id="{0DFA07F3-0BE2-E648-BCB7-A83F5B10DF98}"/>
              </a:ext>
            </a:extLst>
          </p:cNvPr>
          <p:cNvSpPr/>
          <p:nvPr/>
        </p:nvSpPr>
        <p:spPr>
          <a:xfrm>
            <a:off x="1670190" y="1021976"/>
            <a:ext cx="1449528"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D381C"/>
                </a:solidFill>
              </a:rPr>
              <a:t>Event Producer</a:t>
            </a:r>
          </a:p>
        </p:txBody>
      </p:sp>
      <p:sp>
        <p:nvSpPr>
          <p:cNvPr id="38" name="Freeform 37">
            <a:extLst>
              <a:ext uri="{FF2B5EF4-FFF2-40B4-BE49-F238E27FC236}">
                <a16:creationId xmlns:a16="http://schemas.microsoft.com/office/drawing/2014/main" id="{AF6021B8-F9DF-FA41-B48D-18E25CF72CBF}"/>
              </a:ext>
            </a:extLst>
          </p:cNvPr>
          <p:cNvSpPr/>
          <p:nvPr/>
        </p:nvSpPr>
        <p:spPr>
          <a:xfrm>
            <a:off x="3083858" y="1488141"/>
            <a:ext cx="2097775" cy="2259430"/>
          </a:xfrm>
          <a:custGeom>
            <a:avLst/>
            <a:gdLst>
              <a:gd name="connsiteX0" fmla="*/ 0 w 1649506"/>
              <a:gd name="connsiteY0" fmla="*/ 0 h 1111624"/>
              <a:gd name="connsiteX1" fmla="*/ 125506 w 1649506"/>
              <a:gd name="connsiteY1" fmla="*/ 17930 h 1111624"/>
              <a:gd name="connsiteX2" fmla="*/ 286870 w 1649506"/>
              <a:gd name="connsiteY2" fmla="*/ 35859 h 1111624"/>
              <a:gd name="connsiteX3" fmla="*/ 340659 w 1649506"/>
              <a:gd name="connsiteY3" fmla="*/ 53788 h 1111624"/>
              <a:gd name="connsiteX4" fmla="*/ 412376 w 1649506"/>
              <a:gd name="connsiteY4" fmla="*/ 71718 h 1111624"/>
              <a:gd name="connsiteX5" fmla="*/ 519953 w 1649506"/>
              <a:gd name="connsiteY5" fmla="*/ 107577 h 1111624"/>
              <a:gd name="connsiteX6" fmla="*/ 573741 w 1649506"/>
              <a:gd name="connsiteY6" fmla="*/ 125506 h 1111624"/>
              <a:gd name="connsiteX7" fmla="*/ 627529 w 1649506"/>
              <a:gd name="connsiteY7" fmla="*/ 161365 h 1111624"/>
              <a:gd name="connsiteX8" fmla="*/ 717176 w 1649506"/>
              <a:gd name="connsiteY8" fmla="*/ 179294 h 1111624"/>
              <a:gd name="connsiteX9" fmla="*/ 788894 w 1649506"/>
              <a:gd name="connsiteY9" fmla="*/ 197224 h 1111624"/>
              <a:gd name="connsiteX10" fmla="*/ 896470 w 1649506"/>
              <a:gd name="connsiteY10" fmla="*/ 251012 h 1111624"/>
              <a:gd name="connsiteX11" fmla="*/ 1039906 w 1649506"/>
              <a:gd name="connsiteY11" fmla="*/ 304800 h 1111624"/>
              <a:gd name="connsiteX12" fmla="*/ 1147482 w 1649506"/>
              <a:gd name="connsiteY12" fmla="*/ 376518 h 1111624"/>
              <a:gd name="connsiteX13" fmla="*/ 1201270 w 1649506"/>
              <a:gd name="connsiteY13" fmla="*/ 412377 h 1111624"/>
              <a:gd name="connsiteX14" fmla="*/ 1308847 w 1649506"/>
              <a:gd name="connsiteY14" fmla="*/ 502024 h 1111624"/>
              <a:gd name="connsiteX15" fmla="*/ 1344706 w 1649506"/>
              <a:gd name="connsiteY15" fmla="*/ 555812 h 1111624"/>
              <a:gd name="connsiteX16" fmla="*/ 1452282 w 1649506"/>
              <a:gd name="connsiteY16" fmla="*/ 663388 h 1111624"/>
              <a:gd name="connsiteX17" fmla="*/ 1524000 w 1649506"/>
              <a:gd name="connsiteY17" fmla="*/ 770965 h 1111624"/>
              <a:gd name="connsiteX18" fmla="*/ 1541929 w 1649506"/>
              <a:gd name="connsiteY18" fmla="*/ 824753 h 1111624"/>
              <a:gd name="connsiteX19" fmla="*/ 1577788 w 1649506"/>
              <a:gd name="connsiteY19" fmla="*/ 878541 h 1111624"/>
              <a:gd name="connsiteX20" fmla="*/ 1613647 w 1649506"/>
              <a:gd name="connsiteY20" fmla="*/ 986118 h 1111624"/>
              <a:gd name="connsiteX21" fmla="*/ 1631576 w 1649506"/>
              <a:gd name="connsiteY21" fmla="*/ 1057835 h 1111624"/>
              <a:gd name="connsiteX22" fmla="*/ 1649506 w 1649506"/>
              <a:gd name="connsiteY22" fmla="*/ 1111624 h 111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9506" h="1111624">
                <a:moveTo>
                  <a:pt x="0" y="0"/>
                </a:moveTo>
                <a:lnTo>
                  <a:pt x="125506" y="17930"/>
                </a:lnTo>
                <a:cubicBezTo>
                  <a:pt x="179207" y="24643"/>
                  <a:pt x="233487" y="26962"/>
                  <a:pt x="286870" y="35859"/>
                </a:cubicBezTo>
                <a:cubicBezTo>
                  <a:pt x="305512" y="38966"/>
                  <a:pt x="322487" y="48596"/>
                  <a:pt x="340659" y="53788"/>
                </a:cubicBezTo>
                <a:cubicBezTo>
                  <a:pt x="364352" y="60558"/>
                  <a:pt x="388774" y="64637"/>
                  <a:pt x="412376" y="71718"/>
                </a:cubicBezTo>
                <a:cubicBezTo>
                  <a:pt x="448581" y="82580"/>
                  <a:pt x="484094" y="95624"/>
                  <a:pt x="519953" y="107577"/>
                </a:cubicBezTo>
                <a:lnTo>
                  <a:pt x="573741" y="125506"/>
                </a:lnTo>
                <a:cubicBezTo>
                  <a:pt x="591670" y="137459"/>
                  <a:pt x="607353" y="153799"/>
                  <a:pt x="627529" y="161365"/>
                </a:cubicBezTo>
                <a:cubicBezTo>
                  <a:pt x="656063" y="172065"/>
                  <a:pt x="687428" y="172683"/>
                  <a:pt x="717176" y="179294"/>
                </a:cubicBezTo>
                <a:cubicBezTo>
                  <a:pt x="741231" y="184640"/>
                  <a:pt x="764988" y="191247"/>
                  <a:pt x="788894" y="197224"/>
                </a:cubicBezTo>
                <a:cubicBezTo>
                  <a:pt x="892262" y="266136"/>
                  <a:pt x="792547" y="206474"/>
                  <a:pt x="896470" y="251012"/>
                </a:cubicBezTo>
                <a:cubicBezTo>
                  <a:pt x="1027732" y="307267"/>
                  <a:pt x="907682" y="271745"/>
                  <a:pt x="1039906" y="304800"/>
                </a:cubicBezTo>
                <a:lnTo>
                  <a:pt x="1147482" y="376518"/>
                </a:lnTo>
                <a:cubicBezTo>
                  <a:pt x="1165411" y="388471"/>
                  <a:pt x="1186033" y="397140"/>
                  <a:pt x="1201270" y="412377"/>
                </a:cubicBezTo>
                <a:cubicBezTo>
                  <a:pt x="1270296" y="481402"/>
                  <a:pt x="1233961" y="452100"/>
                  <a:pt x="1308847" y="502024"/>
                </a:cubicBezTo>
                <a:cubicBezTo>
                  <a:pt x="1320800" y="519953"/>
                  <a:pt x="1330390" y="539707"/>
                  <a:pt x="1344706" y="555812"/>
                </a:cubicBezTo>
                <a:cubicBezTo>
                  <a:pt x="1378397" y="593714"/>
                  <a:pt x="1424152" y="621193"/>
                  <a:pt x="1452282" y="663388"/>
                </a:cubicBezTo>
                <a:lnTo>
                  <a:pt x="1524000" y="770965"/>
                </a:lnTo>
                <a:cubicBezTo>
                  <a:pt x="1529976" y="788894"/>
                  <a:pt x="1533477" y="807849"/>
                  <a:pt x="1541929" y="824753"/>
                </a:cubicBezTo>
                <a:cubicBezTo>
                  <a:pt x="1551566" y="844027"/>
                  <a:pt x="1569036" y="858850"/>
                  <a:pt x="1577788" y="878541"/>
                </a:cubicBezTo>
                <a:cubicBezTo>
                  <a:pt x="1593140" y="913082"/>
                  <a:pt x="1604480" y="949448"/>
                  <a:pt x="1613647" y="986118"/>
                </a:cubicBezTo>
                <a:cubicBezTo>
                  <a:pt x="1619623" y="1010024"/>
                  <a:pt x="1624806" y="1034142"/>
                  <a:pt x="1631576" y="1057835"/>
                </a:cubicBezTo>
                <a:cubicBezTo>
                  <a:pt x="1636768" y="1076007"/>
                  <a:pt x="1649506" y="1111624"/>
                  <a:pt x="1649506" y="1111624"/>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BFAC62F3-8762-2841-A9BE-F2CF1DB616C7}"/>
              </a:ext>
            </a:extLst>
          </p:cNvPr>
          <p:cNvSpPr/>
          <p:nvPr/>
        </p:nvSpPr>
        <p:spPr>
          <a:xfrm>
            <a:off x="3585882" y="4141694"/>
            <a:ext cx="1685365" cy="1272988"/>
          </a:xfrm>
          <a:custGeom>
            <a:avLst/>
            <a:gdLst>
              <a:gd name="connsiteX0" fmla="*/ 1685365 w 1685365"/>
              <a:gd name="connsiteY0" fmla="*/ 0 h 1272988"/>
              <a:gd name="connsiteX1" fmla="*/ 0 w 1685365"/>
              <a:gd name="connsiteY1" fmla="*/ 1272988 h 1272988"/>
            </a:gdLst>
            <a:ahLst/>
            <a:cxnLst>
              <a:cxn ang="0">
                <a:pos x="connsiteX0" y="connsiteY0"/>
              </a:cxn>
              <a:cxn ang="0">
                <a:pos x="connsiteX1" y="connsiteY1"/>
              </a:cxn>
            </a:cxnLst>
            <a:rect l="l" t="t" r="r" b="b"/>
            <a:pathLst>
              <a:path w="1685365" h="1272988">
                <a:moveTo>
                  <a:pt x="1685365" y="0"/>
                </a:moveTo>
                <a:cubicBezTo>
                  <a:pt x="971176" y="531906"/>
                  <a:pt x="256988" y="1063812"/>
                  <a:pt x="0" y="1272988"/>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907B551-2ABB-5946-9097-9F203E15D86A}"/>
              </a:ext>
            </a:extLst>
          </p:cNvPr>
          <p:cNvSpPr/>
          <p:nvPr/>
        </p:nvSpPr>
        <p:spPr>
          <a:xfrm>
            <a:off x="3514165" y="4177553"/>
            <a:ext cx="1703294" cy="1310550"/>
          </a:xfrm>
          <a:custGeom>
            <a:avLst/>
            <a:gdLst>
              <a:gd name="connsiteX0" fmla="*/ 1703294 w 1703294"/>
              <a:gd name="connsiteY0" fmla="*/ 0 h 1310550"/>
              <a:gd name="connsiteX1" fmla="*/ 1667435 w 1703294"/>
              <a:gd name="connsiteY1" fmla="*/ 197223 h 1310550"/>
              <a:gd name="connsiteX2" fmla="*/ 1631576 w 1703294"/>
              <a:gd name="connsiteY2" fmla="*/ 268941 h 1310550"/>
              <a:gd name="connsiteX3" fmla="*/ 1506070 w 1703294"/>
              <a:gd name="connsiteY3" fmla="*/ 376518 h 1310550"/>
              <a:gd name="connsiteX4" fmla="*/ 1362635 w 1703294"/>
              <a:gd name="connsiteY4" fmla="*/ 502023 h 1310550"/>
              <a:gd name="connsiteX5" fmla="*/ 1201270 w 1703294"/>
              <a:gd name="connsiteY5" fmla="*/ 609600 h 1310550"/>
              <a:gd name="connsiteX6" fmla="*/ 1004047 w 1703294"/>
              <a:gd name="connsiteY6" fmla="*/ 735106 h 1310550"/>
              <a:gd name="connsiteX7" fmla="*/ 932329 w 1703294"/>
              <a:gd name="connsiteY7" fmla="*/ 770965 h 1310550"/>
              <a:gd name="connsiteX8" fmla="*/ 806823 w 1703294"/>
              <a:gd name="connsiteY8" fmla="*/ 896471 h 1310550"/>
              <a:gd name="connsiteX9" fmla="*/ 753035 w 1703294"/>
              <a:gd name="connsiteY9" fmla="*/ 950259 h 1310550"/>
              <a:gd name="connsiteX10" fmla="*/ 717176 w 1703294"/>
              <a:gd name="connsiteY10" fmla="*/ 1004047 h 1310550"/>
              <a:gd name="connsiteX11" fmla="*/ 609600 w 1703294"/>
              <a:gd name="connsiteY11" fmla="*/ 1111623 h 1310550"/>
              <a:gd name="connsiteX12" fmla="*/ 573741 w 1703294"/>
              <a:gd name="connsiteY12" fmla="*/ 1165412 h 1310550"/>
              <a:gd name="connsiteX13" fmla="*/ 466164 w 1703294"/>
              <a:gd name="connsiteY13" fmla="*/ 1201271 h 1310550"/>
              <a:gd name="connsiteX14" fmla="*/ 304800 w 1703294"/>
              <a:gd name="connsiteY14" fmla="*/ 1272988 h 1310550"/>
              <a:gd name="connsiteX15" fmla="*/ 161364 w 1703294"/>
              <a:gd name="connsiteY15" fmla="*/ 1308847 h 1310550"/>
              <a:gd name="connsiteX16" fmla="*/ 0 w 1703294"/>
              <a:gd name="connsiteY16" fmla="*/ 1308847 h 131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3294" h="1310550">
                <a:moveTo>
                  <a:pt x="1703294" y="0"/>
                </a:moveTo>
                <a:cubicBezTo>
                  <a:pt x="1696750" y="45806"/>
                  <a:pt x="1686942" y="145203"/>
                  <a:pt x="1667435" y="197223"/>
                </a:cubicBezTo>
                <a:cubicBezTo>
                  <a:pt x="1658050" y="222249"/>
                  <a:pt x="1647613" y="247559"/>
                  <a:pt x="1631576" y="268941"/>
                </a:cubicBezTo>
                <a:cubicBezTo>
                  <a:pt x="1588098" y="326913"/>
                  <a:pt x="1560278" y="340380"/>
                  <a:pt x="1506070" y="376518"/>
                </a:cubicBezTo>
                <a:cubicBezTo>
                  <a:pt x="1439332" y="476625"/>
                  <a:pt x="1502088" y="397433"/>
                  <a:pt x="1362635" y="502023"/>
                </a:cubicBezTo>
                <a:cubicBezTo>
                  <a:pt x="1231405" y="600446"/>
                  <a:pt x="1353431" y="512770"/>
                  <a:pt x="1201270" y="609600"/>
                </a:cubicBezTo>
                <a:cubicBezTo>
                  <a:pt x="1099587" y="674308"/>
                  <a:pt x="1102438" y="680444"/>
                  <a:pt x="1004047" y="735106"/>
                </a:cubicBezTo>
                <a:cubicBezTo>
                  <a:pt x="980683" y="748086"/>
                  <a:pt x="954994" y="756799"/>
                  <a:pt x="932329" y="770965"/>
                </a:cubicBezTo>
                <a:cubicBezTo>
                  <a:pt x="836704" y="830730"/>
                  <a:pt x="878542" y="812799"/>
                  <a:pt x="806823" y="896471"/>
                </a:cubicBezTo>
                <a:cubicBezTo>
                  <a:pt x="790322" y="915723"/>
                  <a:pt x="769267" y="930780"/>
                  <a:pt x="753035" y="950259"/>
                </a:cubicBezTo>
                <a:cubicBezTo>
                  <a:pt x="739240" y="966813"/>
                  <a:pt x="731492" y="987942"/>
                  <a:pt x="717176" y="1004047"/>
                </a:cubicBezTo>
                <a:cubicBezTo>
                  <a:pt x="683485" y="1041949"/>
                  <a:pt x="637730" y="1069428"/>
                  <a:pt x="609600" y="1111623"/>
                </a:cubicBezTo>
                <a:cubicBezTo>
                  <a:pt x="597647" y="1129553"/>
                  <a:pt x="592014" y="1153991"/>
                  <a:pt x="573741" y="1165412"/>
                </a:cubicBezTo>
                <a:cubicBezTo>
                  <a:pt x="541688" y="1185445"/>
                  <a:pt x="497615" y="1180304"/>
                  <a:pt x="466164" y="1201271"/>
                </a:cubicBezTo>
                <a:cubicBezTo>
                  <a:pt x="380925" y="1258096"/>
                  <a:pt x="432819" y="1230315"/>
                  <a:pt x="304800" y="1272988"/>
                </a:cubicBezTo>
                <a:cubicBezTo>
                  <a:pt x="255034" y="1289577"/>
                  <a:pt x="216441" y="1304913"/>
                  <a:pt x="161364" y="1308847"/>
                </a:cubicBezTo>
                <a:cubicBezTo>
                  <a:pt x="107713" y="1312679"/>
                  <a:pt x="53788" y="1308847"/>
                  <a:pt x="0" y="1308847"/>
                </a:cubicBezTo>
              </a:path>
            </a:pathLst>
          </a:custGeom>
          <a:noFill/>
          <a:ln>
            <a:solidFill>
              <a:schemeClr val="tx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42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33177" y="1317138"/>
            <a:ext cx="1021349" cy="4057448"/>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52940" y="1312431"/>
            <a:ext cx="7515655" cy="4062155"/>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664311"/>
            <a:ext cx="1862657" cy="266602"/>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0"/>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4952962" cy="392736"/>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5400000" flipH="1" flipV="1">
            <a:off x="4551405" y="1672700"/>
            <a:ext cx="703315" cy="160582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068353"/>
            <a:ext cx="9745" cy="776252"/>
          </a:xfrm>
          <a:prstGeom prst="straightConnector1">
            <a:avLst/>
          </a:prstGeom>
          <a:noFill/>
          <a:ln w="6350" cap="flat" cmpd="sng" algn="ctr">
            <a:solidFill>
              <a:srgbClr val="FF0000"/>
            </a:solidFill>
            <a:prstDash val="solid"/>
            <a:miter lim="800000"/>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H="1" flipV="1">
            <a:off x="4902600" y="3923324"/>
            <a:ext cx="208290" cy="775308"/>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53916"/>
          </a:xfrm>
          <a:prstGeom prst="rect">
            <a:avLst/>
          </a:prstGeom>
          <a:noFill/>
        </p:spPr>
        <p:txBody>
          <a:bodyPr wrap="square" rtlCol="0">
            <a:spAutoFit/>
          </a:bodyPr>
          <a:lstStyle/>
          <a:p>
            <a:pPr defTabSz="685766">
              <a:defRPr/>
            </a:pPr>
            <a:r>
              <a:rPr lang="en-US" sz="105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570883"/>
            <a:ext cx="1366640" cy="497470"/>
            <a:chOff x="6233300" y="987961"/>
            <a:chExt cx="1366640" cy="497470"/>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1"/>
              <a:ext cx="1366640" cy="49747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stCxn id="51" idx="2"/>
            <a:endCxn id="37" idx="1"/>
          </p:cNvCxnSpPr>
          <p:nvPr/>
        </p:nvCxnSpPr>
        <p:spPr>
          <a:xfrm rot="16200000" flipH="1">
            <a:off x="3899731" y="3420424"/>
            <a:ext cx="577605" cy="176770"/>
          </a:xfrm>
          <a:prstGeom prst="bentConnector2">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231140"/>
            <a:ext cx="347861" cy="566472"/>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Tree>
    <p:extLst>
      <p:ext uri="{BB962C8B-B14F-4D97-AF65-F5344CB8AC3E}">
        <p14:creationId xmlns:p14="http://schemas.microsoft.com/office/powerpoint/2010/main" val="677612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err="1"/>
              <a:t>Kstreams</a:t>
            </a:r>
            <a:r>
              <a:rPr lang="en-US" dirty="0"/>
              <a:t> implementation (Java – Open Liberty – JAXRS)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28</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98468"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4230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87866"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7317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77265"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226304" y="4860772"/>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6666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707024" y="4860772"/>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81276" y="4568476"/>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95699" y="5379218"/>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923078" y="4545263"/>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533400" cy="592203"/>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3001994" y="3742557"/>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4345685"/>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4274971"/>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402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29</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964843"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120868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454241"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6980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943640"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2192679" y="221874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43303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673399" y="221874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647651" y="192645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962074" y="273719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889453" y="190323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7236847" y="1696336"/>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611480" y="2032033"/>
            <a:ext cx="2618444" cy="45530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REST API Container Controller</a:t>
            </a: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0"/>
            <a:endCxn id="35" idx="1"/>
          </p:cNvCxnSpPr>
          <p:nvPr/>
        </p:nvCxnSpPr>
        <p:spPr>
          <a:xfrm rot="16200000" flipH="1">
            <a:off x="3508622" y="1025584"/>
            <a:ext cx="571915" cy="2958241"/>
          </a:xfrm>
          <a:prstGeom prst="bentConnector4">
            <a:avLst>
              <a:gd name="adj1" fmla="val -106264"/>
              <a:gd name="adj2" fmla="val 65645"/>
            </a:avLst>
          </a:prstGeom>
          <a:ln w="3175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5248635" y="3596822"/>
            <a:ext cx="3976425" cy="45961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7575" y="3728775"/>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11BEE1F3-B6DB-FE47-AF68-7E801D195E8A}"/>
              </a:ext>
            </a:extLst>
          </p:cNvPr>
          <p:cNvSpPr/>
          <p:nvPr/>
        </p:nvSpPr>
        <p:spPr>
          <a:xfrm>
            <a:off x="6611480" y="3028245"/>
            <a:ext cx="1627727" cy="50427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Event Producer</a:t>
            </a:r>
          </a:p>
        </p:txBody>
      </p:sp>
      <p:sp>
        <p:nvSpPr>
          <p:cNvPr id="35" name="Rectangle 34">
            <a:extLst>
              <a:ext uri="{FF2B5EF4-FFF2-40B4-BE49-F238E27FC236}">
                <a16:creationId xmlns:a16="http://schemas.microsoft.com/office/drawing/2014/main" id="{D4D41E94-14B8-054D-95CD-E307C25BC3D4}"/>
              </a:ext>
            </a:extLst>
          </p:cNvPr>
          <p:cNvSpPr/>
          <p:nvPr/>
        </p:nvSpPr>
        <p:spPr>
          <a:xfrm>
            <a:off x="5273701" y="2048808"/>
            <a:ext cx="1262389" cy="1483707"/>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Event Handler</a:t>
            </a:r>
          </a:p>
        </p:txBody>
      </p:sp>
      <p:sp>
        <p:nvSpPr>
          <p:cNvPr id="37" name="Rectangle 36">
            <a:extLst>
              <a:ext uri="{FF2B5EF4-FFF2-40B4-BE49-F238E27FC236}">
                <a16:creationId xmlns:a16="http://schemas.microsoft.com/office/drawing/2014/main" id="{9ED3D9B3-6696-D644-9A7C-BAD57303450D}"/>
              </a:ext>
            </a:extLst>
          </p:cNvPr>
          <p:cNvSpPr/>
          <p:nvPr/>
        </p:nvSpPr>
        <p:spPr>
          <a:xfrm>
            <a:off x="8313089" y="3057290"/>
            <a:ext cx="916837" cy="50427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chemeClr val="accent3"/>
                </a:solidFill>
                <a:latin typeface="Arial"/>
              </a:rPr>
              <a:t>DAO</a:t>
            </a:r>
          </a:p>
        </p:txBody>
      </p:sp>
      <p:sp>
        <p:nvSpPr>
          <p:cNvPr id="41" name="Rectangle 40">
            <a:extLst>
              <a:ext uri="{FF2B5EF4-FFF2-40B4-BE49-F238E27FC236}">
                <a16:creationId xmlns:a16="http://schemas.microsoft.com/office/drawing/2014/main" id="{FE63CDFA-9E72-7944-86B6-5672377D0136}"/>
              </a:ext>
            </a:extLst>
          </p:cNvPr>
          <p:cNvSpPr/>
          <p:nvPr/>
        </p:nvSpPr>
        <p:spPr>
          <a:xfrm>
            <a:off x="6611480" y="2544660"/>
            <a:ext cx="2628546" cy="46835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Services</a:t>
            </a:r>
          </a:p>
        </p:txBody>
      </p:sp>
      <p:cxnSp>
        <p:nvCxnSpPr>
          <p:cNvPr id="48" name="Elbow Connector 47">
            <a:extLst>
              <a:ext uri="{FF2B5EF4-FFF2-40B4-BE49-F238E27FC236}">
                <a16:creationId xmlns:a16="http://schemas.microsoft.com/office/drawing/2014/main" id="{3F0CF38A-511C-0C46-A690-3EA91080BC77}"/>
              </a:ext>
            </a:extLst>
          </p:cNvPr>
          <p:cNvCxnSpPr>
            <a:cxnSpLocks/>
            <a:endCxn id="12" idx="2"/>
          </p:cNvCxnSpPr>
          <p:nvPr/>
        </p:nvCxnSpPr>
        <p:spPr>
          <a:xfrm rot="10800000">
            <a:off x="2796180" y="2950259"/>
            <a:ext cx="3739914" cy="291204"/>
          </a:xfrm>
          <a:prstGeom prst="bentConnector2">
            <a:avLst/>
          </a:prstGeom>
          <a:ln w="31750">
            <a:solidFill>
              <a:schemeClr val="tx2">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21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B3-31DD-144D-8573-287A475EBA45}"/>
              </a:ext>
            </a:extLst>
          </p:cNvPr>
          <p:cNvSpPr>
            <a:spLocks noGrp="1"/>
          </p:cNvSpPr>
          <p:nvPr>
            <p:ph type="title"/>
          </p:nvPr>
        </p:nvSpPr>
        <p:spPr>
          <a:xfrm>
            <a:off x="390788" y="60120"/>
            <a:ext cx="10886813" cy="638174"/>
          </a:xfrm>
        </p:spPr>
        <p:txBody>
          <a:bodyPr/>
          <a:lstStyle/>
          <a:p>
            <a:r>
              <a:rPr lang="en-US" dirty="0"/>
              <a:t>EDA Landscape</a:t>
            </a:r>
          </a:p>
        </p:txBody>
      </p:sp>
      <p:sp>
        <p:nvSpPr>
          <p:cNvPr id="4" name="Slide Number Placeholder 3">
            <a:extLst>
              <a:ext uri="{FF2B5EF4-FFF2-40B4-BE49-F238E27FC236}">
                <a16:creationId xmlns:a16="http://schemas.microsoft.com/office/drawing/2014/main" id="{A47F9F32-8F49-694A-85B5-9B822DFA284B}"/>
              </a:ext>
            </a:extLst>
          </p:cNvPr>
          <p:cNvSpPr>
            <a:spLocks noGrp="1"/>
          </p:cNvSpPr>
          <p:nvPr>
            <p:ph type="sldNum" sz="quarter" idx="12"/>
          </p:nvPr>
        </p:nvSpPr>
        <p:spPr/>
        <p:txBody>
          <a:bodyPr/>
          <a:lstStyle/>
          <a:p>
            <a:fld id="{E9549862-13E2-C34D-815E-8545BD36FC59}" type="slidenum">
              <a:rPr lang="en-US" smtClean="0">
                <a:solidFill>
                  <a:srgbClr val="6D7777"/>
                </a:solidFill>
              </a:rPr>
              <a:pPr/>
              <a:t>3</a:t>
            </a:fld>
            <a:endParaRPr lang="en-US" dirty="0">
              <a:solidFill>
                <a:srgbClr val="6D7777"/>
              </a:solidFill>
            </a:endParaRPr>
          </a:p>
        </p:txBody>
      </p:sp>
      <p:sp>
        <p:nvSpPr>
          <p:cNvPr id="5" name="Rectangle 4">
            <a:extLst>
              <a:ext uri="{FF2B5EF4-FFF2-40B4-BE49-F238E27FC236}">
                <a16:creationId xmlns:a16="http://schemas.microsoft.com/office/drawing/2014/main" id="{D9FF30C9-98A4-2A4C-B5B9-D0F6A1FC2933}"/>
              </a:ext>
            </a:extLst>
          </p:cNvPr>
          <p:cNvSpPr/>
          <p:nvPr/>
        </p:nvSpPr>
        <p:spPr>
          <a:xfrm>
            <a:off x="250319" y="1317137"/>
            <a:ext cx="1004207" cy="4485135"/>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Data &amp; Event Sources</a:t>
            </a:r>
          </a:p>
        </p:txBody>
      </p:sp>
      <p:pic>
        <p:nvPicPr>
          <p:cNvPr id="29" name="Picture 28">
            <a:extLst>
              <a:ext uri="{FF2B5EF4-FFF2-40B4-BE49-F238E27FC236}">
                <a16:creationId xmlns:a16="http://schemas.microsoft.com/office/drawing/2014/main" id="{DB8B9389-652E-C04A-9D30-DBD04AE4D0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69081" y="1644037"/>
            <a:ext cx="135998" cy="116678"/>
          </a:xfrm>
          <a:prstGeom prst="rect">
            <a:avLst/>
          </a:prstGeom>
        </p:spPr>
      </p:pic>
      <p:pic>
        <p:nvPicPr>
          <p:cNvPr id="30" name="Picture 29">
            <a:extLst>
              <a:ext uri="{FF2B5EF4-FFF2-40B4-BE49-F238E27FC236}">
                <a16:creationId xmlns:a16="http://schemas.microsoft.com/office/drawing/2014/main" id="{8CB488CD-E624-C242-9069-6A45F453DD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581" y="1489325"/>
            <a:ext cx="182219" cy="177291"/>
          </a:xfrm>
          <a:prstGeom prst="rect">
            <a:avLst/>
          </a:prstGeom>
        </p:spPr>
      </p:pic>
      <p:sp>
        <p:nvSpPr>
          <p:cNvPr id="32" name="TextBox 31">
            <a:extLst>
              <a:ext uri="{FF2B5EF4-FFF2-40B4-BE49-F238E27FC236}">
                <a16:creationId xmlns:a16="http://schemas.microsoft.com/office/drawing/2014/main" id="{F6D7983F-3F9D-4E41-B0E8-42B086482948}"/>
              </a:ext>
            </a:extLst>
          </p:cNvPr>
          <p:cNvSpPr txBox="1"/>
          <p:nvPr/>
        </p:nvSpPr>
        <p:spPr>
          <a:xfrm>
            <a:off x="229870" y="178712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IoT Sources</a:t>
            </a:r>
          </a:p>
        </p:txBody>
      </p:sp>
      <p:sp>
        <p:nvSpPr>
          <p:cNvPr id="33" name="Can 32">
            <a:extLst>
              <a:ext uri="{FF2B5EF4-FFF2-40B4-BE49-F238E27FC236}">
                <a16:creationId xmlns:a16="http://schemas.microsoft.com/office/drawing/2014/main" id="{FA980A2D-0D92-444B-A651-1F93E2979ABE}"/>
              </a:ext>
            </a:extLst>
          </p:cNvPr>
          <p:cNvSpPr/>
          <p:nvPr/>
        </p:nvSpPr>
        <p:spPr>
          <a:xfrm>
            <a:off x="449027" y="2342478"/>
            <a:ext cx="446006" cy="248275"/>
          </a:xfrm>
          <a:prstGeom prst="can">
            <a:avLst/>
          </a:prstGeom>
          <a:solidFill>
            <a:sysClr val="windowText" lastClr="000000">
              <a:lumMod val="50000"/>
              <a:lumOff val="50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931EE0F-5F89-D448-A20B-E69A9682E78F}"/>
              </a:ext>
            </a:extLst>
          </p:cNvPr>
          <p:cNvSpPr txBox="1"/>
          <p:nvPr/>
        </p:nvSpPr>
        <p:spPr>
          <a:xfrm>
            <a:off x="229870" y="263681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Data Sources</a:t>
            </a:r>
          </a:p>
        </p:txBody>
      </p:sp>
      <p:sp>
        <p:nvSpPr>
          <p:cNvPr id="36" name="Rectangle 35">
            <a:extLst>
              <a:ext uri="{FF2B5EF4-FFF2-40B4-BE49-F238E27FC236}">
                <a16:creationId xmlns:a16="http://schemas.microsoft.com/office/drawing/2014/main" id="{7FECA1E9-FC30-3B42-AFD7-35E3D8671395}"/>
              </a:ext>
            </a:extLst>
          </p:cNvPr>
          <p:cNvSpPr/>
          <p:nvPr/>
        </p:nvSpPr>
        <p:spPr>
          <a:xfrm>
            <a:off x="1270100" y="1312419"/>
            <a:ext cx="9836702" cy="4489853"/>
          </a:xfrm>
          <a:prstGeom prst="rect">
            <a:avLst/>
          </a:prstGeom>
          <a:solidFill>
            <a:srgbClr val="4472C4">
              <a:lumMod val="40000"/>
              <a:lumOff val="60000"/>
            </a:srgbClr>
          </a:solidFill>
          <a:ln w="12700" cap="flat" cmpd="sng" algn="ctr">
            <a:solidFill>
              <a:srgbClr val="4472C4">
                <a:shade val="50000"/>
              </a:srgbClr>
            </a:solidFill>
            <a:prstDash val="solid"/>
            <a:miter lim="800000"/>
          </a:ln>
          <a:effectLst/>
        </p:spPr>
        <p:txBody>
          <a:bodyPr rtlCol="0" anchor="b" anchorCtr="1"/>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Data , Analytics, Intelligence Services  </a:t>
            </a:r>
          </a:p>
        </p:txBody>
      </p:sp>
      <p:sp>
        <p:nvSpPr>
          <p:cNvPr id="37" name="Rounded Rectangle 36">
            <a:extLst>
              <a:ext uri="{FF2B5EF4-FFF2-40B4-BE49-F238E27FC236}">
                <a16:creationId xmlns:a16="http://schemas.microsoft.com/office/drawing/2014/main" id="{A45638BC-B8C4-BF4B-8CF6-DE03445C29E2}"/>
              </a:ext>
            </a:extLst>
          </p:cNvPr>
          <p:cNvSpPr/>
          <p:nvPr/>
        </p:nvSpPr>
        <p:spPr>
          <a:xfrm>
            <a:off x="4276918" y="3537353"/>
            <a:ext cx="1862657" cy="39356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Streaming Analytics </a:t>
            </a:r>
          </a:p>
        </p:txBody>
      </p:sp>
      <p:sp>
        <p:nvSpPr>
          <p:cNvPr id="38" name="Can 37">
            <a:extLst>
              <a:ext uri="{FF2B5EF4-FFF2-40B4-BE49-F238E27FC236}">
                <a16:creationId xmlns:a16="http://schemas.microsoft.com/office/drawing/2014/main" id="{EF10164B-85BE-DC4F-AF03-E14AC030FDA2}"/>
              </a:ext>
            </a:extLst>
          </p:cNvPr>
          <p:cNvSpPr/>
          <p:nvPr/>
        </p:nvSpPr>
        <p:spPr>
          <a:xfrm>
            <a:off x="5572029" y="4177845"/>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39" name="Rounded Rectangle 38">
            <a:extLst>
              <a:ext uri="{FF2B5EF4-FFF2-40B4-BE49-F238E27FC236}">
                <a16:creationId xmlns:a16="http://schemas.microsoft.com/office/drawing/2014/main" id="{F6585EC0-C9CF-7A4D-84B2-97E12BA21272}"/>
              </a:ext>
            </a:extLst>
          </p:cNvPr>
          <p:cNvSpPr/>
          <p:nvPr/>
        </p:nvSpPr>
        <p:spPr>
          <a:xfrm>
            <a:off x="3652196" y="4752419"/>
            <a:ext cx="1774532" cy="29582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Data Analysis / Learn  (ML)</a:t>
            </a:r>
            <a:endPar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endParaRPr>
          </a:p>
        </p:txBody>
      </p:sp>
      <p:cxnSp>
        <p:nvCxnSpPr>
          <p:cNvPr id="43" name="Elbow Connector 42">
            <a:extLst>
              <a:ext uri="{FF2B5EF4-FFF2-40B4-BE49-F238E27FC236}">
                <a16:creationId xmlns:a16="http://schemas.microsoft.com/office/drawing/2014/main" id="{8C51830F-B9AC-DF49-B04E-81D2DCCD31A0}"/>
              </a:ext>
            </a:extLst>
          </p:cNvPr>
          <p:cNvCxnSpPr>
            <a:cxnSpLocks/>
            <a:stCxn id="37" idx="2"/>
            <a:endCxn id="38" idx="1"/>
          </p:cNvCxnSpPr>
          <p:nvPr/>
        </p:nvCxnSpPr>
        <p:spPr>
          <a:xfrm rot="16200000" flipH="1">
            <a:off x="5408558" y="3730601"/>
            <a:ext cx="246932" cy="647555"/>
          </a:xfrm>
          <a:prstGeom prst="bentConnector3">
            <a:avLst/>
          </a:prstGeom>
          <a:noFill/>
          <a:ln w="6350" cap="flat" cmpd="sng" algn="ctr">
            <a:solidFill>
              <a:srgbClr val="FF0000"/>
            </a:solidFill>
            <a:prstDash val="solid"/>
            <a:miter lim="800000"/>
            <a:tailEnd type="triangle"/>
          </a:ln>
          <a:effectLst/>
        </p:spPr>
      </p:cxnSp>
      <p:cxnSp>
        <p:nvCxnSpPr>
          <p:cNvPr id="47" name="Straight Arrow Connector 46">
            <a:extLst>
              <a:ext uri="{FF2B5EF4-FFF2-40B4-BE49-F238E27FC236}">
                <a16:creationId xmlns:a16="http://schemas.microsoft.com/office/drawing/2014/main" id="{100B3340-01E8-AD49-8C51-ACCF4FE4EA16}"/>
              </a:ext>
            </a:extLst>
          </p:cNvPr>
          <p:cNvCxnSpPr>
            <a:cxnSpLocks/>
            <a:endCxn id="51" idx="1"/>
          </p:cNvCxnSpPr>
          <p:nvPr/>
        </p:nvCxnSpPr>
        <p:spPr>
          <a:xfrm>
            <a:off x="1252476" y="3023639"/>
            <a:ext cx="371191" cy="21969"/>
          </a:xfrm>
          <a:prstGeom prst="straightConnector1">
            <a:avLst/>
          </a:prstGeom>
          <a:noFill/>
          <a:ln w="6350" cap="flat" cmpd="sng" algn="ctr">
            <a:solidFill>
              <a:srgbClr val="FF0000"/>
            </a:solidFill>
            <a:prstDash val="solid"/>
            <a:miter lim="800000"/>
            <a:tailEnd type="triangle"/>
          </a:ln>
          <a:effectLst/>
        </p:spPr>
      </p:cxnSp>
      <p:cxnSp>
        <p:nvCxnSpPr>
          <p:cNvPr id="50" name="Elbow Connector 49">
            <a:extLst>
              <a:ext uri="{FF2B5EF4-FFF2-40B4-BE49-F238E27FC236}">
                <a16:creationId xmlns:a16="http://schemas.microsoft.com/office/drawing/2014/main" id="{A0C54CB4-F6B8-2D40-A583-74F00AFAE0F1}"/>
              </a:ext>
            </a:extLst>
          </p:cNvPr>
          <p:cNvCxnSpPr>
            <a:cxnSpLocks/>
            <a:stCxn id="38" idx="3"/>
            <a:endCxn id="39" idx="0"/>
          </p:cNvCxnSpPr>
          <p:nvPr/>
        </p:nvCxnSpPr>
        <p:spPr>
          <a:xfrm rot="5400000">
            <a:off x="5091631" y="3988247"/>
            <a:ext cx="212003" cy="1316340"/>
          </a:xfrm>
          <a:prstGeom prst="bentConnector3">
            <a:avLst>
              <a:gd name="adj1" fmla="val 50000"/>
            </a:avLst>
          </a:prstGeom>
          <a:noFill/>
          <a:ln w="6350" cap="flat" cmpd="sng" algn="ctr">
            <a:solidFill>
              <a:srgbClr val="4472C4"/>
            </a:solidFill>
            <a:prstDash val="solid"/>
            <a:miter lim="800000"/>
            <a:headEnd type="triangle"/>
            <a:tailEnd type="triangle"/>
          </a:ln>
          <a:effectLst/>
        </p:spPr>
      </p:cxnSp>
      <p:cxnSp>
        <p:nvCxnSpPr>
          <p:cNvPr id="54" name="Elbow Connector 53">
            <a:extLst>
              <a:ext uri="{FF2B5EF4-FFF2-40B4-BE49-F238E27FC236}">
                <a16:creationId xmlns:a16="http://schemas.microsoft.com/office/drawing/2014/main" id="{8BED309F-C7A1-BE4D-8A93-0C4D3D9481D4}"/>
              </a:ext>
            </a:extLst>
          </p:cNvPr>
          <p:cNvCxnSpPr>
            <a:cxnSpLocks/>
            <a:stCxn id="51" idx="0"/>
            <a:endCxn id="16" idx="2"/>
          </p:cNvCxnSpPr>
          <p:nvPr/>
        </p:nvCxnSpPr>
        <p:spPr>
          <a:xfrm rot="16200000" flipV="1">
            <a:off x="5517445" y="2312489"/>
            <a:ext cx="703315" cy="326249"/>
          </a:xfrm>
          <a:prstGeom prst="bentConnector3">
            <a:avLst>
              <a:gd name="adj1" fmla="val 50000"/>
            </a:avLst>
          </a:prstGeom>
          <a:noFill/>
          <a:ln w="6350" cap="flat" cmpd="sng" algn="ctr">
            <a:solidFill>
              <a:srgbClr val="FF0000"/>
            </a:solidFill>
            <a:prstDash val="solid"/>
            <a:miter lim="800000"/>
            <a:headEnd type="triangle"/>
            <a:tailEnd type="triangle"/>
          </a:ln>
          <a:effectLst/>
        </p:spPr>
      </p:cxnSp>
      <p:cxnSp>
        <p:nvCxnSpPr>
          <p:cNvPr id="55" name="Straight Arrow Connector 54">
            <a:extLst>
              <a:ext uri="{FF2B5EF4-FFF2-40B4-BE49-F238E27FC236}">
                <a16:creationId xmlns:a16="http://schemas.microsoft.com/office/drawing/2014/main" id="{738B3B8D-1573-434B-A746-482592171EE7}"/>
              </a:ext>
            </a:extLst>
          </p:cNvPr>
          <p:cNvCxnSpPr>
            <a:cxnSpLocks/>
            <a:endCxn id="22" idx="2"/>
          </p:cNvCxnSpPr>
          <p:nvPr/>
        </p:nvCxnSpPr>
        <p:spPr>
          <a:xfrm flipV="1">
            <a:off x="3054527" y="2213133"/>
            <a:ext cx="9745" cy="631472"/>
          </a:xfrm>
          <a:prstGeom prst="straightConnector1">
            <a:avLst/>
          </a:prstGeom>
          <a:noFill/>
          <a:ln w="6350" cap="flat" cmpd="sng" algn="ctr">
            <a:solidFill>
              <a:srgbClr val="FF0000"/>
            </a:solidFill>
            <a:prstDash val="solid"/>
            <a:miter lim="800000"/>
            <a:headEnd type="triangle"/>
            <a:tailEnd type="triangle"/>
          </a:ln>
          <a:effectLst/>
        </p:spPr>
      </p:cxnSp>
      <p:cxnSp>
        <p:nvCxnSpPr>
          <p:cNvPr id="56" name="Straight Arrow Connector 55">
            <a:extLst>
              <a:ext uri="{FF2B5EF4-FFF2-40B4-BE49-F238E27FC236}">
                <a16:creationId xmlns:a16="http://schemas.microsoft.com/office/drawing/2014/main" id="{8F8132E8-A5F5-624C-AA94-783A36FDA05C}"/>
              </a:ext>
            </a:extLst>
          </p:cNvPr>
          <p:cNvCxnSpPr>
            <a:cxnSpLocks/>
          </p:cNvCxnSpPr>
          <p:nvPr/>
        </p:nvCxnSpPr>
        <p:spPr>
          <a:xfrm flipV="1">
            <a:off x="5110890" y="3967260"/>
            <a:ext cx="0" cy="731372"/>
          </a:xfrm>
          <a:prstGeom prst="straightConnector1">
            <a:avLst/>
          </a:prstGeom>
          <a:noFill/>
          <a:ln w="6350" cap="flat" cmpd="sng" algn="ctr">
            <a:solidFill>
              <a:srgbClr val="0070C0"/>
            </a:solidFill>
            <a:prstDash val="solid"/>
            <a:miter lim="800000"/>
            <a:tailEnd type="triangle"/>
          </a:ln>
          <a:effectLst/>
        </p:spPr>
      </p:cxnSp>
      <p:pic>
        <p:nvPicPr>
          <p:cNvPr id="57" name="Picture 56">
            <a:extLst>
              <a:ext uri="{FF2B5EF4-FFF2-40B4-BE49-F238E27FC236}">
                <a16:creationId xmlns:a16="http://schemas.microsoft.com/office/drawing/2014/main" id="{56F1EB18-AFC7-7040-B32D-3C8B7137582C}"/>
              </a:ext>
            </a:extLst>
          </p:cNvPr>
          <p:cNvPicPr>
            <a:picLocks noChangeAspect="1"/>
          </p:cNvPicPr>
          <p:nvPr/>
        </p:nvPicPr>
        <p:blipFill>
          <a:blip r:embed="rId4"/>
          <a:stretch>
            <a:fillRect/>
          </a:stretch>
        </p:blipFill>
        <p:spPr>
          <a:xfrm>
            <a:off x="492566" y="3134760"/>
            <a:ext cx="402467" cy="478118"/>
          </a:xfrm>
          <a:prstGeom prst="rect">
            <a:avLst/>
          </a:prstGeom>
        </p:spPr>
      </p:pic>
      <p:sp>
        <p:nvSpPr>
          <p:cNvPr id="58" name="TextBox 57">
            <a:extLst>
              <a:ext uri="{FF2B5EF4-FFF2-40B4-BE49-F238E27FC236}">
                <a16:creationId xmlns:a16="http://schemas.microsoft.com/office/drawing/2014/main" id="{62AE6D9D-0BF4-D849-831F-537F57F4D82C}"/>
              </a:ext>
            </a:extLst>
          </p:cNvPr>
          <p:cNvSpPr txBox="1"/>
          <p:nvPr/>
        </p:nvSpPr>
        <p:spPr>
          <a:xfrm>
            <a:off x="265893" y="3537353"/>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Mobile App</a:t>
            </a:r>
          </a:p>
        </p:txBody>
      </p:sp>
      <p:sp>
        <p:nvSpPr>
          <p:cNvPr id="59" name="TextBox 58">
            <a:extLst>
              <a:ext uri="{FF2B5EF4-FFF2-40B4-BE49-F238E27FC236}">
                <a16:creationId xmlns:a16="http://schemas.microsoft.com/office/drawing/2014/main" id="{3F2018CF-4CC9-B846-A95A-03C4131C6CD8}"/>
              </a:ext>
            </a:extLst>
          </p:cNvPr>
          <p:cNvSpPr txBox="1"/>
          <p:nvPr/>
        </p:nvSpPr>
        <p:spPr>
          <a:xfrm>
            <a:off x="252040" y="4072136"/>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Web App</a:t>
            </a:r>
          </a:p>
        </p:txBody>
      </p:sp>
      <p:sp>
        <p:nvSpPr>
          <p:cNvPr id="60" name="TextBox 59">
            <a:extLst>
              <a:ext uri="{FF2B5EF4-FFF2-40B4-BE49-F238E27FC236}">
                <a16:creationId xmlns:a16="http://schemas.microsoft.com/office/drawing/2014/main" id="{6F1C8495-67E6-0643-88C9-9C8D23224433}"/>
              </a:ext>
            </a:extLst>
          </p:cNvPr>
          <p:cNvSpPr txBox="1"/>
          <p:nvPr/>
        </p:nvSpPr>
        <p:spPr>
          <a:xfrm>
            <a:off x="271438" y="4540417"/>
            <a:ext cx="1004207" cy="261610"/>
          </a:xfrm>
          <a:prstGeom prst="rect">
            <a:avLst/>
          </a:prstGeom>
          <a:noFill/>
        </p:spPr>
        <p:txBody>
          <a:bodyPr wrap="square" rtlCol="0">
            <a:spAutoFit/>
          </a:bodyPr>
          <a:lstStyle/>
          <a:p>
            <a:pPr defTabSz="685766">
              <a:defRPr/>
            </a:pPr>
            <a:r>
              <a:rPr lang="en-US" sz="1100" dirty="0">
                <a:solidFill>
                  <a:prstClr val="black"/>
                </a:solidFill>
                <a:latin typeface="Calibri" panose="020F0502020204030204"/>
              </a:rPr>
              <a:t>Microservice</a:t>
            </a:r>
          </a:p>
        </p:txBody>
      </p:sp>
      <p:grpSp>
        <p:nvGrpSpPr>
          <p:cNvPr id="14" name="Group 13">
            <a:extLst>
              <a:ext uri="{FF2B5EF4-FFF2-40B4-BE49-F238E27FC236}">
                <a16:creationId xmlns:a16="http://schemas.microsoft.com/office/drawing/2014/main" id="{A6026256-7386-C24F-BE52-521AD1511DEC}"/>
              </a:ext>
            </a:extLst>
          </p:cNvPr>
          <p:cNvGrpSpPr/>
          <p:nvPr/>
        </p:nvGrpSpPr>
        <p:grpSpPr>
          <a:xfrm>
            <a:off x="2380952" y="1383598"/>
            <a:ext cx="1366640" cy="829535"/>
            <a:chOff x="6233300" y="987960"/>
            <a:chExt cx="1366640" cy="642251"/>
          </a:xfrm>
        </p:grpSpPr>
        <p:sp>
          <p:nvSpPr>
            <p:cNvPr id="22" name="Rounded Rectangle 21">
              <a:extLst>
                <a:ext uri="{FF2B5EF4-FFF2-40B4-BE49-F238E27FC236}">
                  <a16:creationId xmlns:a16="http://schemas.microsoft.com/office/drawing/2014/main" id="{CFE071B2-3DD2-9D40-86C4-961FB1D4F35A}"/>
                </a:ext>
              </a:extLst>
            </p:cNvPr>
            <p:cNvSpPr/>
            <p:nvPr/>
          </p:nvSpPr>
          <p:spPr>
            <a:xfrm>
              <a:off x="6233300" y="987960"/>
              <a:ext cx="1366640" cy="642251"/>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cs typeface="Calibri"/>
                  <a:sym typeface="Calibri"/>
                </a:rPr>
                <a:t>Function Serverless Apps</a:t>
              </a:r>
            </a:p>
          </p:txBody>
        </p:sp>
        <p:grpSp>
          <p:nvGrpSpPr>
            <p:cNvPr id="23" name="Group 22">
              <a:extLst>
                <a:ext uri="{FF2B5EF4-FFF2-40B4-BE49-F238E27FC236}">
                  <a16:creationId xmlns:a16="http://schemas.microsoft.com/office/drawing/2014/main" id="{B95C914A-D9E8-FD4E-AE33-3ADC8675C106}"/>
                </a:ext>
              </a:extLst>
            </p:cNvPr>
            <p:cNvGrpSpPr/>
            <p:nvPr/>
          </p:nvGrpSpPr>
          <p:grpSpPr>
            <a:xfrm>
              <a:off x="6510368" y="1070178"/>
              <a:ext cx="812505" cy="166518"/>
              <a:chOff x="6496937" y="1070178"/>
              <a:chExt cx="812505" cy="166518"/>
            </a:xfrm>
          </p:grpSpPr>
          <p:pic>
            <p:nvPicPr>
              <p:cNvPr id="24" name="Picture 23">
                <a:extLst>
                  <a:ext uri="{FF2B5EF4-FFF2-40B4-BE49-F238E27FC236}">
                    <a16:creationId xmlns:a16="http://schemas.microsoft.com/office/drawing/2014/main" id="{38300EDD-8B6F-D946-B5C6-0D0D4C8DD4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6937" y="1070178"/>
                <a:ext cx="196324" cy="166518"/>
              </a:xfrm>
              <a:prstGeom prst="rect">
                <a:avLst/>
              </a:prstGeom>
              <a:solidFill>
                <a:sysClr val="window" lastClr="FFFFFF">
                  <a:lumMod val="95000"/>
                </a:sysClr>
              </a:solidFill>
            </p:spPr>
          </p:pic>
          <p:pic>
            <p:nvPicPr>
              <p:cNvPr id="25" name="Picture 24">
                <a:extLst>
                  <a:ext uri="{FF2B5EF4-FFF2-40B4-BE49-F238E27FC236}">
                    <a16:creationId xmlns:a16="http://schemas.microsoft.com/office/drawing/2014/main" id="{A5E9D19A-6FD2-2542-BC81-7FC0796B70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5027" y="1070178"/>
                <a:ext cx="196324" cy="166518"/>
              </a:xfrm>
              <a:prstGeom prst="rect">
                <a:avLst/>
              </a:prstGeom>
              <a:solidFill>
                <a:sysClr val="window" lastClr="FFFFFF">
                  <a:lumMod val="95000"/>
                </a:sysClr>
              </a:solidFill>
            </p:spPr>
          </p:pic>
          <p:pic>
            <p:nvPicPr>
              <p:cNvPr id="26" name="Picture 25">
                <a:extLst>
                  <a:ext uri="{FF2B5EF4-FFF2-40B4-BE49-F238E27FC236}">
                    <a16:creationId xmlns:a16="http://schemas.microsoft.com/office/drawing/2014/main" id="{BA13BE63-9330-0F44-A96D-5564891F5F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13118" y="1070178"/>
                <a:ext cx="196324" cy="166518"/>
              </a:xfrm>
              <a:prstGeom prst="rect">
                <a:avLst/>
              </a:prstGeom>
              <a:solidFill>
                <a:sysClr val="window" lastClr="FFFFFF">
                  <a:lumMod val="95000"/>
                </a:sysClr>
              </a:solidFill>
            </p:spPr>
          </p:pic>
        </p:grpSp>
      </p:grpSp>
      <p:grpSp>
        <p:nvGrpSpPr>
          <p:cNvPr id="15" name="Group 14">
            <a:extLst>
              <a:ext uri="{FF2B5EF4-FFF2-40B4-BE49-F238E27FC236}">
                <a16:creationId xmlns:a16="http://schemas.microsoft.com/office/drawing/2014/main" id="{5333BC4D-FE0D-5646-9937-56DEF3180C65}"/>
              </a:ext>
            </a:extLst>
          </p:cNvPr>
          <p:cNvGrpSpPr/>
          <p:nvPr/>
        </p:nvGrpSpPr>
        <p:grpSpPr>
          <a:xfrm>
            <a:off x="4598778" y="1383598"/>
            <a:ext cx="2214398" cy="740358"/>
            <a:chOff x="6293684" y="1964612"/>
            <a:chExt cx="1383360" cy="527720"/>
          </a:xfrm>
        </p:grpSpPr>
        <p:sp>
          <p:nvSpPr>
            <p:cNvPr id="16" name="Rounded Rectangle 15">
              <a:extLst>
                <a:ext uri="{FF2B5EF4-FFF2-40B4-BE49-F238E27FC236}">
                  <a16:creationId xmlns:a16="http://schemas.microsoft.com/office/drawing/2014/main" id="{94F742FB-DF75-B442-8902-4AF56E31B1B8}"/>
                </a:ext>
              </a:extLst>
            </p:cNvPr>
            <p:cNvSpPr/>
            <p:nvPr/>
          </p:nvSpPr>
          <p:spPr>
            <a:xfrm>
              <a:off x="6293684" y="1964612"/>
              <a:ext cx="1383360" cy="527720"/>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b" anchorCtr="1">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a:ea typeface="Calibri"/>
                  <a:cs typeface="Calibri"/>
                  <a:sym typeface="Calibri"/>
                </a:rPr>
                <a:t>Cloud Native Apps</a:t>
              </a:r>
            </a:p>
          </p:txBody>
        </p:sp>
        <p:pic>
          <p:nvPicPr>
            <p:cNvPr id="17" name="Picture 16">
              <a:extLst>
                <a:ext uri="{FF2B5EF4-FFF2-40B4-BE49-F238E27FC236}">
                  <a16:creationId xmlns:a16="http://schemas.microsoft.com/office/drawing/2014/main" id="{43231353-1CC5-6942-8632-985E68E8147E}"/>
                </a:ext>
              </a:extLst>
            </p:cNvPr>
            <p:cNvPicPr>
              <a:picLocks noChangeAspect="1"/>
            </p:cNvPicPr>
            <p:nvPr/>
          </p:nvPicPr>
          <p:blipFill>
            <a:blip r:embed="rId6"/>
            <a:stretch>
              <a:fillRect/>
            </a:stretch>
          </p:blipFill>
          <p:spPr>
            <a:xfrm>
              <a:off x="6323902" y="2305977"/>
              <a:ext cx="240276" cy="186355"/>
            </a:xfrm>
            <a:prstGeom prst="rect">
              <a:avLst/>
            </a:prstGeom>
          </p:spPr>
        </p:pic>
        <p:pic>
          <p:nvPicPr>
            <p:cNvPr id="18" name="Picture 17">
              <a:extLst>
                <a:ext uri="{FF2B5EF4-FFF2-40B4-BE49-F238E27FC236}">
                  <a16:creationId xmlns:a16="http://schemas.microsoft.com/office/drawing/2014/main" id="{894E8DA8-7CE6-A944-9CD4-27839D9DA7E5}"/>
                </a:ext>
              </a:extLst>
            </p:cNvPr>
            <p:cNvPicPr>
              <a:picLocks noChangeAspect="1"/>
            </p:cNvPicPr>
            <p:nvPr/>
          </p:nvPicPr>
          <p:blipFill>
            <a:blip r:embed="rId7"/>
            <a:stretch>
              <a:fillRect/>
            </a:stretch>
          </p:blipFill>
          <p:spPr>
            <a:xfrm>
              <a:off x="7442240" y="2234905"/>
              <a:ext cx="201542" cy="239780"/>
            </a:xfrm>
            <a:prstGeom prst="rect">
              <a:avLst/>
            </a:prstGeom>
          </p:spPr>
        </p:pic>
        <p:pic>
          <p:nvPicPr>
            <p:cNvPr id="19" name="Picture 18">
              <a:extLst>
                <a:ext uri="{FF2B5EF4-FFF2-40B4-BE49-F238E27FC236}">
                  <a16:creationId xmlns:a16="http://schemas.microsoft.com/office/drawing/2014/main" id="{54E40A57-F499-7344-BF3C-DAD8FF02DDA5}"/>
                </a:ext>
              </a:extLst>
            </p:cNvPr>
            <p:cNvPicPr>
              <a:picLocks noChangeAspect="1"/>
            </p:cNvPicPr>
            <p:nvPr/>
          </p:nvPicPr>
          <p:blipFill>
            <a:blip r:embed="rId8"/>
            <a:stretch>
              <a:fillRect/>
            </a:stretch>
          </p:blipFill>
          <p:spPr>
            <a:xfrm>
              <a:off x="6374268" y="1977920"/>
              <a:ext cx="437886" cy="311281"/>
            </a:xfrm>
            <a:prstGeom prst="rect">
              <a:avLst/>
            </a:prstGeom>
          </p:spPr>
        </p:pic>
        <p:pic>
          <p:nvPicPr>
            <p:cNvPr id="20" name="Picture 19">
              <a:extLst>
                <a:ext uri="{FF2B5EF4-FFF2-40B4-BE49-F238E27FC236}">
                  <a16:creationId xmlns:a16="http://schemas.microsoft.com/office/drawing/2014/main" id="{5649DEF4-82F7-F84D-9AA3-2CFE045B26FE}"/>
                </a:ext>
              </a:extLst>
            </p:cNvPr>
            <p:cNvPicPr>
              <a:picLocks noChangeAspect="1"/>
            </p:cNvPicPr>
            <p:nvPr/>
          </p:nvPicPr>
          <p:blipFill>
            <a:blip r:embed="rId8"/>
            <a:stretch>
              <a:fillRect/>
            </a:stretch>
          </p:blipFill>
          <p:spPr>
            <a:xfrm>
              <a:off x="6789056" y="1967827"/>
              <a:ext cx="437886" cy="311281"/>
            </a:xfrm>
            <a:prstGeom prst="rect">
              <a:avLst/>
            </a:prstGeom>
          </p:spPr>
        </p:pic>
        <p:pic>
          <p:nvPicPr>
            <p:cNvPr id="21" name="Picture 20">
              <a:extLst>
                <a:ext uri="{FF2B5EF4-FFF2-40B4-BE49-F238E27FC236}">
                  <a16:creationId xmlns:a16="http://schemas.microsoft.com/office/drawing/2014/main" id="{09012693-18D6-1E4B-8B7C-F20792CA0A93}"/>
                </a:ext>
              </a:extLst>
            </p:cNvPr>
            <p:cNvPicPr>
              <a:picLocks noChangeAspect="1"/>
            </p:cNvPicPr>
            <p:nvPr/>
          </p:nvPicPr>
          <p:blipFill>
            <a:blip r:embed="rId8"/>
            <a:stretch>
              <a:fillRect/>
            </a:stretch>
          </p:blipFill>
          <p:spPr>
            <a:xfrm>
              <a:off x="7128223" y="1967827"/>
              <a:ext cx="437886" cy="311281"/>
            </a:xfrm>
            <a:prstGeom prst="rect">
              <a:avLst/>
            </a:prstGeom>
          </p:spPr>
        </p:pic>
      </p:grpSp>
      <p:cxnSp>
        <p:nvCxnSpPr>
          <p:cNvPr id="80" name="Elbow Connector 79">
            <a:extLst>
              <a:ext uri="{FF2B5EF4-FFF2-40B4-BE49-F238E27FC236}">
                <a16:creationId xmlns:a16="http://schemas.microsoft.com/office/drawing/2014/main" id="{06EFF592-09ED-2C42-A54C-730EF05508D6}"/>
              </a:ext>
            </a:extLst>
          </p:cNvPr>
          <p:cNvCxnSpPr>
            <a:cxnSpLocks/>
            <a:endCxn id="37" idx="1"/>
          </p:cNvCxnSpPr>
          <p:nvPr/>
        </p:nvCxnSpPr>
        <p:spPr>
          <a:xfrm>
            <a:off x="3470525" y="3100679"/>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cxnSp>
        <p:nvCxnSpPr>
          <p:cNvPr id="92" name="Elbow Connector 91">
            <a:extLst>
              <a:ext uri="{FF2B5EF4-FFF2-40B4-BE49-F238E27FC236}">
                <a16:creationId xmlns:a16="http://schemas.microsoft.com/office/drawing/2014/main" id="{3E2F731F-7BE5-2248-834E-E2D2B13F55F5}"/>
              </a:ext>
            </a:extLst>
          </p:cNvPr>
          <p:cNvCxnSpPr>
            <a:cxnSpLocks/>
            <a:endCxn id="39" idx="1"/>
          </p:cNvCxnSpPr>
          <p:nvPr/>
        </p:nvCxnSpPr>
        <p:spPr>
          <a:xfrm rot="16200000" flipH="1">
            <a:off x="2175399" y="3423537"/>
            <a:ext cx="1599644" cy="1353950"/>
          </a:xfrm>
          <a:prstGeom prst="bentConnector2">
            <a:avLst/>
          </a:prstGeom>
          <a:noFill/>
          <a:ln w="6350" cap="flat" cmpd="sng" algn="ctr">
            <a:solidFill>
              <a:srgbClr val="FF0000"/>
            </a:solidFill>
            <a:prstDash val="solid"/>
            <a:miter lim="800000"/>
            <a:tailEnd type="triangle"/>
          </a:ln>
          <a:effectLst/>
        </p:spPr>
      </p:cxnSp>
      <p:cxnSp>
        <p:nvCxnSpPr>
          <p:cNvPr id="98" name="Elbow Connector 97">
            <a:extLst>
              <a:ext uri="{FF2B5EF4-FFF2-40B4-BE49-F238E27FC236}">
                <a16:creationId xmlns:a16="http://schemas.microsoft.com/office/drawing/2014/main" id="{37C79AA2-E279-7F45-A525-7A077A928888}"/>
              </a:ext>
            </a:extLst>
          </p:cNvPr>
          <p:cNvCxnSpPr>
            <a:cxnSpLocks/>
            <a:stCxn id="37" idx="3"/>
          </p:cNvCxnSpPr>
          <p:nvPr/>
        </p:nvCxnSpPr>
        <p:spPr>
          <a:xfrm flipV="1">
            <a:off x="6139575" y="3300690"/>
            <a:ext cx="219240" cy="433443"/>
          </a:xfrm>
          <a:prstGeom prst="bentConnector2">
            <a:avLst/>
          </a:prstGeom>
          <a:noFill/>
          <a:ln w="6350" cap="flat" cmpd="sng" algn="ctr">
            <a:solidFill>
              <a:srgbClr val="FF0000"/>
            </a:solidFill>
            <a:prstDash val="solid"/>
            <a:miter lim="800000"/>
            <a:tailEnd type="triangle"/>
          </a:ln>
          <a:effectLst/>
        </p:spPr>
      </p:cxnSp>
      <p:sp>
        <p:nvSpPr>
          <p:cNvPr id="101" name="Rounded Rectangle 100">
            <a:extLst>
              <a:ext uri="{FF2B5EF4-FFF2-40B4-BE49-F238E27FC236}">
                <a16:creationId xmlns:a16="http://schemas.microsoft.com/office/drawing/2014/main" id="{6B288E6B-A2E5-1C4A-A457-3C9B3624E587}"/>
              </a:ext>
            </a:extLst>
          </p:cNvPr>
          <p:cNvSpPr/>
          <p:nvPr/>
        </p:nvSpPr>
        <p:spPr>
          <a:xfrm>
            <a:off x="7106206" y="4091519"/>
            <a:ext cx="1397425" cy="517467"/>
          </a:xfrm>
          <a:prstGeom prst="roundRect">
            <a:avLst/>
          </a:prstGeom>
          <a:solidFill>
            <a:schemeClr val="bg1"/>
          </a:solidFill>
          <a:ln>
            <a:solidFill>
              <a:srgbClr val="4472C4">
                <a:shade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70C0"/>
                </a:solidFill>
              </a:rPr>
              <a:t>Visualization / </a:t>
            </a:r>
          </a:p>
          <a:p>
            <a:pPr algn="ctr"/>
            <a:r>
              <a:rPr lang="en-US" sz="1100" dirty="0">
                <a:solidFill>
                  <a:srgbClr val="0070C0"/>
                </a:solidFill>
              </a:rPr>
              <a:t>Dashboard App</a:t>
            </a:r>
          </a:p>
        </p:txBody>
      </p:sp>
      <p:sp>
        <p:nvSpPr>
          <p:cNvPr id="102" name="Can 101">
            <a:extLst>
              <a:ext uri="{FF2B5EF4-FFF2-40B4-BE49-F238E27FC236}">
                <a16:creationId xmlns:a16="http://schemas.microsoft.com/office/drawing/2014/main" id="{6BE6E405-FE09-7349-AA65-9C5E19BCFE06}"/>
              </a:ext>
            </a:extLst>
          </p:cNvPr>
          <p:cNvSpPr/>
          <p:nvPr/>
        </p:nvSpPr>
        <p:spPr>
          <a:xfrm>
            <a:off x="7033406" y="1568429"/>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cxnSp>
        <p:nvCxnSpPr>
          <p:cNvPr id="108" name="Straight Arrow Connector 107">
            <a:extLst>
              <a:ext uri="{FF2B5EF4-FFF2-40B4-BE49-F238E27FC236}">
                <a16:creationId xmlns:a16="http://schemas.microsoft.com/office/drawing/2014/main" id="{E79FE47B-8CEE-1243-9D0D-DA942DB14E2D}"/>
              </a:ext>
            </a:extLst>
          </p:cNvPr>
          <p:cNvCxnSpPr>
            <a:cxnSpLocks/>
            <a:stCxn id="38" idx="4"/>
            <a:endCxn id="101" idx="1"/>
          </p:cNvCxnSpPr>
          <p:nvPr/>
        </p:nvCxnSpPr>
        <p:spPr>
          <a:xfrm flipV="1">
            <a:off x="6139574" y="4350253"/>
            <a:ext cx="966632" cy="8878"/>
          </a:xfrm>
          <a:prstGeom prst="straightConnector1">
            <a:avLst/>
          </a:prstGeom>
          <a:noFill/>
          <a:ln w="6350" cap="flat" cmpd="sng" algn="ctr">
            <a:solidFill>
              <a:srgbClr val="0070C0"/>
            </a:solidFill>
            <a:prstDash val="solid"/>
            <a:miter lim="800000"/>
            <a:tailEnd type="triangle"/>
          </a:ln>
          <a:effectLst/>
        </p:spPr>
      </p:cxnSp>
      <p:pic>
        <p:nvPicPr>
          <p:cNvPr id="111" name="Picture 110">
            <a:extLst>
              <a:ext uri="{FF2B5EF4-FFF2-40B4-BE49-F238E27FC236}">
                <a16:creationId xmlns:a16="http://schemas.microsoft.com/office/drawing/2014/main" id="{11CC8E77-FA9B-184C-99C3-28FF09394CF5}"/>
              </a:ext>
            </a:extLst>
          </p:cNvPr>
          <p:cNvPicPr>
            <a:picLocks noChangeAspect="1"/>
          </p:cNvPicPr>
          <p:nvPr/>
        </p:nvPicPr>
        <p:blipFill>
          <a:blip r:embed="rId8"/>
          <a:stretch>
            <a:fillRect/>
          </a:stretch>
        </p:blipFill>
        <p:spPr>
          <a:xfrm>
            <a:off x="8108582" y="4429265"/>
            <a:ext cx="437886" cy="311281"/>
          </a:xfrm>
          <a:prstGeom prst="rect">
            <a:avLst/>
          </a:prstGeom>
        </p:spPr>
      </p:pic>
      <p:sp>
        <p:nvSpPr>
          <p:cNvPr id="113" name="TextBox 112">
            <a:extLst>
              <a:ext uri="{FF2B5EF4-FFF2-40B4-BE49-F238E27FC236}">
                <a16:creationId xmlns:a16="http://schemas.microsoft.com/office/drawing/2014/main" id="{1DDC63FA-F7E9-154F-80F4-2102645CA217}"/>
              </a:ext>
            </a:extLst>
          </p:cNvPr>
          <p:cNvSpPr txBox="1"/>
          <p:nvPr/>
        </p:nvSpPr>
        <p:spPr>
          <a:xfrm>
            <a:off x="1778355" y="3801547"/>
            <a:ext cx="1140056" cy="261610"/>
          </a:xfrm>
          <a:prstGeom prst="rect">
            <a:avLst/>
          </a:prstGeom>
          <a:noFill/>
        </p:spPr>
        <p:txBody>
          <a:bodyPr wrap="none" rtlCol="0">
            <a:spAutoFit/>
          </a:bodyPr>
          <a:lstStyle/>
          <a:p>
            <a:r>
              <a:rPr lang="en-US" sz="1100" dirty="0">
                <a:solidFill>
                  <a:schemeClr val="tx1">
                    <a:lumMod val="50000"/>
                  </a:schemeClr>
                </a:solidFill>
              </a:rPr>
              <a:t>Live data/event</a:t>
            </a:r>
          </a:p>
        </p:txBody>
      </p:sp>
      <p:sp>
        <p:nvSpPr>
          <p:cNvPr id="53" name="Rounded Rectangle 52">
            <a:extLst>
              <a:ext uri="{FF2B5EF4-FFF2-40B4-BE49-F238E27FC236}">
                <a16:creationId xmlns:a16="http://schemas.microsoft.com/office/drawing/2014/main" id="{B3A03B90-6780-0649-B35D-6462F26516E4}"/>
              </a:ext>
            </a:extLst>
          </p:cNvPr>
          <p:cNvSpPr/>
          <p:nvPr/>
        </p:nvSpPr>
        <p:spPr>
          <a:xfrm>
            <a:off x="7033406" y="3555570"/>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Decision Insight</a:t>
            </a:r>
          </a:p>
        </p:txBody>
      </p:sp>
      <p:cxnSp>
        <p:nvCxnSpPr>
          <p:cNvPr id="65" name="Elbow Connector 64">
            <a:extLst>
              <a:ext uri="{FF2B5EF4-FFF2-40B4-BE49-F238E27FC236}">
                <a16:creationId xmlns:a16="http://schemas.microsoft.com/office/drawing/2014/main" id="{10FB6D29-51E5-404B-AD6E-801D3EB3FE60}"/>
              </a:ext>
            </a:extLst>
          </p:cNvPr>
          <p:cNvCxnSpPr>
            <a:cxnSpLocks/>
          </p:cNvCxnSpPr>
          <p:nvPr/>
        </p:nvCxnSpPr>
        <p:spPr>
          <a:xfrm flipV="1">
            <a:off x="8515222" y="3293896"/>
            <a:ext cx="347861" cy="502992"/>
          </a:xfrm>
          <a:prstGeom prst="bentConnector2">
            <a:avLst/>
          </a:prstGeom>
          <a:noFill/>
          <a:ln w="6350" cap="flat" cmpd="sng" algn="ctr">
            <a:solidFill>
              <a:srgbClr val="FF0000"/>
            </a:solidFill>
            <a:prstDash val="solid"/>
            <a:miter lim="800000"/>
            <a:tailEnd type="triangle"/>
          </a:ln>
          <a:effectLst/>
        </p:spPr>
      </p:cxnSp>
      <p:cxnSp>
        <p:nvCxnSpPr>
          <p:cNvPr id="67" name="Elbow Connector 66">
            <a:extLst>
              <a:ext uri="{FF2B5EF4-FFF2-40B4-BE49-F238E27FC236}">
                <a16:creationId xmlns:a16="http://schemas.microsoft.com/office/drawing/2014/main" id="{8E041301-644C-0449-BAC2-0556E4263657}"/>
              </a:ext>
            </a:extLst>
          </p:cNvPr>
          <p:cNvCxnSpPr>
            <a:cxnSpLocks/>
          </p:cNvCxnSpPr>
          <p:nvPr/>
        </p:nvCxnSpPr>
        <p:spPr>
          <a:xfrm>
            <a:off x="6222759" y="3112273"/>
            <a:ext cx="806393" cy="633454"/>
          </a:xfrm>
          <a:prstGeom prst="bentConnector3">
            <a:avLst>
              <a:gd name="adj1" fmla="val 50000"/>
            </a:avLst>
          </a:prstGeom>
          <a:noFill/>
          <a:ln w="6350" cap="flat" cmpd="sng" algn="ctr">
            <a:solidFill>
              <a:srgbClr val="FF0000"/>
            </a:solidFill>
            <a:prstDash val="solid"/>
            <a:miter lim="800000"/>
            <a:tailEnd type="triangle"/>
          </a:ln>
          <a:effectLst/>
        </p:spPr>
      </p:cxnSp>
      <p:sp>
        <p:nvSpPr>
          <p:cNvPr id="49" name="Rounded Rectangle 48">
            <a:extLst>
              <a:ext uri="{FF2B5EF4-FFF2-40B4-BE49-F238E27FC236}">
                <a16:creationId xmlns:a16="http://schemas.microsoft.com/office/drawing/2014/main" id="{9734DCF4-A630-BB42-BDA8-CE8D059FAF43}"/>
              </a:ext>
            </a:extLst>
          </p:cNvPr>
          <p:cNvSpPr/>
          <p:nvPr/>
        </p:nvSpPr>
        <p:spPr>
          <a:xfrm>
            <a:off x="8159627" y="1531611"/>
            <a:ext cx="1470225" cy="404389"/>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Legacy App</a:t>
            </a:r>
          </a:p>
        </p:txBody>
      </p:sp>
      <p:sp>
        <p:nvSpPr>
          <p:cNvPr id="52" name="Can 51">
            <a:extLst>
              <a:ext uri="{FF2B5EF4-FFF2-40B4-BE49-F238E27FC236}">
                <a16:creationId xmlns:a16="http://schemas.microsoft.com/office/drawing/2014/main" id="{209E8A87-1236-CD49-9CE6-55AA4E90ED57}"/>
              </a:ext>
            </a:extLst>
          </p:cNvPr>
          <p:cNvSpPr/>
          <p:nvPr/>
        </p:nvSpPr>
        <p:spPr>
          <a:xfrm>
            <a:off x="9873240" y="1538865"/>
            <a:ext cx="757048" cy="436674"/>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RDBMS</a:t>
            </a:r>
          </a:p>
        </p:txBody>
      </p:sp>
      <p:cxnSp>
        <p:nvCxnSpPr>
          <p:cNvPr id="61" name="Elbow Connector 60">
            <a:extLst>
              <a:ext uri="{FF2B5EF4-FFF2-40B4-BE49-F238E27FC236}">
                <a16:creationId xmlns:a16="http://schemas.microsoft.com/office/drawing/2014/main" id="{8A9CF725-75C0-314E-A459-AE7E0CB3026F}"/>
              </a:ext>
            </a:extLst>
          </p:cNvPr>
          <p:cNvCxnSpPr>
            <a:cxnSpLocks/>
            <a:endCxn id="49" idx="2"/>
          </p:cNvCxnSpPr>
          <p:nvPr/>
        </p:nvCxnSpPr>
        <p:spPr>
          <a:xfrm rot="5400000" flipH="1" flipV="1">
            <a:off x="8096520" y="1997588"/>
            <a:ext cx="859808" cy="736632"/>
          </a:xfrm>
          <a:prstGeom prst="bentConnector3">
            <a:avLst>
              <a:gd name="adj1" fmla="val 50000"/>
            </a:avLst>
          </a:prstGeom>
          <a:noFill/>
          <a:ln w="6350" cap="flat" cmpd="sng" algn="ctr">
            <a:solidFill>
              <a:srgbClr val="FF0000"/>
            </a:solidFill>
            <a:prstDash val="solid"/>
            <a:miter lim="800000"/>
            <a:headEnd type="triangle"/>
            <a:tailEnd type="triangle"/>
          </a:ln>
          <a:effectLst/>
        </p:spPr>
      </p:cxnSp>
      <p:sp>
        <p:nvSpPr>
          <p:cNvPr id="51" name="Rounded Rectangle 50">
            <a:extLst>
              <a:ext uri="{FF2B5EF4-FFF2-40B4-BE49-F238E27FC236}">
                <a16:creationId xmlns:a16="http://schemas.microsoft.com/office/drawing/2014/main" id="{69D6B6CB-155E-8B42-97F5-6BB9DFAF6BD1}"/>
              </a:ext>
            </a:extLst>
          </p:cNvPr>
          <p:cNvSpPr/>
          <p:nvPr/>
        </p:nvSpPr>
        <p:spPr>
          <a:xfrm>
            <a:off x="1623667" y="2827271"/>
            <a:ext cx="8817118" cy="436674"/>
          </a:xfrm>
          <a:prstGeom prst="roundRect">
            <a:avLst/>
          </a:prstGeom>
          <a:solidFill>
            <a:sysClr val="window" lastClr="FFFFFF">
              <a:lumMod val="95000"/>
            </a:sysClr>
          </a:solidFill>
          <a:ln w="12700" cap="flat">
            <a:solidFill>
              <a:sysClr val="windowText" lastClr="000000"/>
            </a:solidFill>
            <a:prstDash val="solid"/>
            <a:bevel/>
          </a:ln>
          <a:effectLst/>
          <a:sp3d/>
        </p:spPr>
        <p:txBody>
          <a:bodyPr rot="0" spcFirstLastPara="1" vertOverflow="overflow" horzOverflow="overflow" vert="horz" wrap="square" lIns="41147" tIns="41147" rIns="41147" bIns="41147" numCol="1" spcCol="38100" rtlCol="0" anchor="ctr">
            <a:noAutofit/>
          </a:bodyPr>
          <a:lstStyle/>
          <a:p>
            <a:pPr marL="0" marR="0" lvl="0" indent="0" algn="ctr" defTabSz="411460" eaLnBrk="1" fontAlgn="auto" latinLnBrk="0" hangingPunct="0">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rgbClr val="000000"/>
                </a:solidFill>
                <a:effectLst/>
                <a:uLnTx/>
                <a:uFillTx/>
                <a:latin typeface="Calibri"/>
                <a:ea typeface="Calibri"/>
                <a:cs typeface="Calibri"/>
                <a:sym typeface="Calibri"/>
              </a:rPr>
              <a:t>Event Backbone</a:t>
            </a:r>
          </a:p>
        </p:txBody>
      </p:sp>
      <p:sp>
        <p:nvSpPr>
          <p:cNvPr id="62" name="Can 61">
            <a:extLst>
              <a:ext uri="{FF2B5EF4-FFF2-40B4-BE49-F238E27FC236}">
                <a16:creationId xmlns:a16="http://schemas.microsoft.com/office/drawing/2014/main" id="{4CD15220-C640-6548-95E7-75B45430246F}"/>
              </a:ext>
            </a:extLst>
          </p:cNvPr>
          <p:cNvSpPr/>
          <p:nvPr/>
        </p:nvSpPr>
        <p:spPr>
          <a:xfrm>
            <a:off x="9874759" y="2822530"/>
            <a:ext cx="567545" cy="502992"/>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3" name="Can 62">
            <a:extLst>
              <a:ext uri="{FF2B5EF4-FFF2-40B4-BE49-F238E27FC236}">
                <a16:creationId xmlns:a16="http://schemas.microsoft.com/office/drawing/2014/main" id="{FD2E6803-0092-CC4C-BFFF-42A5950DF78D}"/>
              </a:ext>
            </a:extLst>
          </p:cNvPr>
          <p:cNvSpPr/>
          <p:nvPr/>
        </p:nvSpPr>
        <p:spPr>
          <a:xfrm>
            <a:off x="3776449" y="1604892"/>
            <a:ext cx="567545" cy="362571"/>
          </a:xfrm>
          <a:prstGeom prst="can">
            <a:avLst/>
          </a:prstGeom>
          <a:solidFill>
            <a:sysClr val="window" lastClr="FFFFFF">
              <a:lumMod val="95000"/>
            </a:sysClr>
          </a:solidFill>
          <a:ln w="12700" cap="flat" cmpd="sng" algn="ctr">
            <a:solidFill>
              <a:sysClr val="windowText" lastClr="000000"/>
            </a:solid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Store</a:t>
            </a:r>
          </a:p>
        </p:txBody>
      </p:sp>
      <p:sp>
        <p:nvSpPr>
          <p:cNvPr id="64" name="Oval 63">
            <a:extLst>
              <a:ext uri="{FF2B5EF4-FFF2-40B4-BE49-F238E27FC236}">
                <a16:creationId xmlns:a16="http://schemas.microsoft.com/office/drawing/2014/main" id="{1B6D6232-9B55-1740-96C8-4F0E12A97B39}"/>
              </a:ext>
            </a:extLst>
          </p:cNvPr>
          <p:cNvSpPr/>
          <p:nvPr/>
        </p:nvSpPr>
        <p:spPr>
          <a:xfrm>
            <a:off x="837080" y="294536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1</a:t>
            </a:r>
          </a:p>
        </p:txBody>
      </p:sp>
      <p:sp>
        <p:nvSpPr>
          <p:cNvPr id="66" name="Oval 65">
            <a:extLst>
              <a:ext uri="{FF2B5EF4-FFF2-40B4-BE49-F238E27FC236}">
                <a16:creationId xmlns:a16="http://schemas.microsoft.com/office/drawing/2014/main" id="{7AA0C617-60F6-B540-8A51-D3641879A63F}"/>
              </a:ext>
            </a:extLst>
          </p:cNvPr>
          <p:cNvSpPr/>
          <p:nvPr/>
        </p:nvSpPr>
        <p:spPr>
          <a:xfrm>
            <a:off x="3641323" y="2165243"/>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8" name="Oval 67">
            <a:extLst>
              <a:ext uri="{FF2B5EF4-FFF2-40B4-BE49-F238E27FC236}">
                <a16:creationId xmlns:a16="http://schemas.microsoft.com/office/drawing/2014/main" id="{B93B0339-8B0E-F046-9372-B1164B5FC063}"/>
              </a:ext>
            </a:extLst>
          </p:cNvPr>
          <p:cNvSpPr/>
          <p:nvPr/>
        </p:nvSpPr>
        <p:spPr>
          <a:xfrm>
            <a:off x="5317721" y="2210069"/>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69" name="Oval 68">
            <a:extLst>
              <a:ext uri="{FF2B5EF4-FFF2-40B4-BE49-F238E27FC236}">
                <a16:creationId xmlns:a16="http://schemas.microsoft.com/office/drawing/2014/main" id="{7B614914-ABC2-4E49-96B4-5C5EB826F14D}"/>
              </a:ext>
            </a:extLst>
          </p:cNvPr>
          <p:cNvSpPr/>
          <p:nvPr/>
        </p:nvSpPr>
        <p:spPr>
          <a:xfrm>
            <a:off x="4096015" y="380787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0" name="Oval 69">
            <a:extLst>
              <a:ext uri="{FF2B5EF4-FFF2-40B4-BE49-F238E27FC236}">
                <a16:creationId xmlns:a16="http://schemas.microsoft.com/office/drawing/2014/main" id="{DE30F495-4F7B-5241-9A19-A73C12284644}"/>
              </a:ext>
            </a:extLst>
          </p:cNvPr>
          <p:cNvSpPr/>
          <p:nvPr/>
        </p:nvSpPr>
        <p:spPr>
          <a:xfrm>
            <a:off x="6722671" y="3386532"/>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3</a:t>
            </a:r>
          </a:p>
        </p:txBody>
      </p:sp>
      <p:sp>
        <p:nvSpPr>
          <p:cNvPr id="71" name="Oval 70">
            <a:extLst>
              <a:ext uri="{FF2B5EF4-FFF2-40B4-BE49-F238E27FC236}">
                <a16:creationId xmlns:a16="http://schemas.microsoft.com/office/drawing/2014/main" id="{F9FA7BF6-96E9-7D45-BF93-1970ABE4E7B8}"/>
              </a:ext>
            </a:extLst>
          </p:cNvPr>
          <p:cNvSpPr/>
          <p:nvPr/>
        </p:nvSpPr>
        <p:spPr>
          <a:xfrm>
            <a:off x="5057155" y="2899988"/>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4</a:t>
            </a:r>
          </a:p>
        </p:txBody>
      </p:sp>
      <p:sp>
        <p:nvSpPr>
          <p:cNvPr id="72" name="Oval 71">
            <a:extLst>
              <a:ext uri="{FF2B5EF4-FFF2-40B4-BE49-F238E27FC236}">
                <a16:creationId xmlns:a16="http://schemas.microsoft.com/office/drawing/2014/main" id="{865D1904-4FAA-E74D-B2AA-19032B73CB0B}"/>
              </a:ext>
            </a:extLst>
          </p:cNvPr>
          <p:cNvSpPr/>
          <p:nvPr/>
        </p:nvSpPr>
        <p:spPr>
          <a:xfrm>
            <a:off x="6823785" y="445125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5</a:t>
            </a:r>
          </a:p>
        </p:txBody>
      </p:sp>
      <p:sp>
        <p:nvSpPr>
          <p:cNvPr id="73" name="Oval 72">
            <a:extLst>
              <a:ext uri="{FF2B5EF4-FFF2-40B4-BE49-F238E27FC236}">
                <a16:creationId xmlns:a16="http://schemas.microsoft.com/office/drawing/2014/main" id="{C7C2D61C-D66D-9345-BA99-B3F87BB3EF3F}"/>
              </a:ext>
            </a:extLst>
          </p:cNvPr>
          <p:cNvSpPr/>
          <p:nvPr/>
        </p:nvSpPr>
        <p:spPr>
          <a:xfrm>
            <a:off x="9020143" y="2129390"/>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2</a:t>
            </a:r>
          </a:p>
        </p:txBody>
      </p:sp>
      <p:sp>
        <p:nvSpPr>
          <p:cNvPr id="74" name="Oval 73">
            <a:extLst>
              <a:ext uri="{FF2B5EF4-FFF2-40B4-BE49-F238E27FC236}">
                <a16:creationId xmlns:a16="http://schemas.microsoft.com/office/drawing/2014/main" id="{3EFD17EE-1FF2-9A42-A141-C1FBD5A02C1A}"/>
              </a:ext>
            </a:extLst>
          </p:cNvPr>
          <p:cNvSpPr/>
          <p:nvPr/>
        </p:nvSpPr>
        <p:spPr>
          <a:xfrm>
            <a:off x="5308752" y="4926381"/>
            <a:ext cx="315883" cy="31588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lumMod val="50000"/>
                  </a:schemeClr>
                </a:solidFill>
              </a:rPr>
              <a:t>6</a:t>
            </a:r>
          </a:p>
        </p:txBody>
      </p:sp>
    </p:spTree>
    <p:extLst>
      <p:ext uri="{BB962C8B-B14F-4D97-AF65-F5344CB8AC3E}">
        <p14:creationId xmlns:p14="http://schemas.microsoft.com/office/powerpoint/2010/main" val="672539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KStreams</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Assign container to orders</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30</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as </a:t>
            </a:r>
            <a:r>
              <a:rPr lang="en-US" sz="1333" dirty="0" err="1">
                <a:solidFill>
                  <a:prstClr val="white"/>
                </a:solidFill>
                <a:latin typeface="Arial"/>
              </a:rPr>
              <a:t>KStreams</a:t>
            </a:r>
            <a:endParaRPr lang="en-US" sz="1333" dirty="0">
              <a:solidFill>
                <a:prstClr val="white"/>
              </a:solidFill>
              <a:latin typeface="Arial"/>
            </a:endParaRPr>
          </a:p>
        </p:txBody>
      </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588255" cy="307777"/>
          </a:xfrm>
          <a:prstGeom prst="rect">
            <a:avLst/>
          </a:prstGeom>
          <a:noFill/>
        </p:spPr>
        <p:txBody>
          <a:bodyPr wrap="none" rtlCol="0">
            <a:spAutoFit/>
          </a:bodyPr>
          <a:lstStyle/>
          <a:p>
            <a:r>
              <a:rPr lang="en-US" sz="1400" dirty="0" err="1">
                <a:solidFill>
                  <a:schemeClr val="bg1"/>
                </a:solidFill>
              </a:rPr>
              <a:t>KStream</a:t>
            </a:r>
            <a:r>
              <a:rPr lang="en-US" sz="1400" dirty="0">
                <a:solidFill>
                  <a:schemeClr val="bg1"/>
                </a:solidFill>
              </a:rPr>
              <a:t> - </a:t>
            </a:r>
            <a:r>
              <a:rPr lang="en-US" sz="1400" dirty="0" err="1">
                <a:solidFill>
                  <a:schemeClr val="bg1"/>
                </a:solidFill>
              </a:rPr>
              <a:t>KTable</a:t>
            </a:r>
            <a:endParaRPr lang="en-US" sz="1400" dirty="0">
              <a:solidFill>
                <a:schemeClr val="bg1"/>
              </a:solidFill>
            </a:endParaRPr>
          </a:p>
        </p:txBody>
      </p:sp>
      <p:sp>
        <p:nvSpPr>
          <p:cNvPr id="31" name="Can 30">
            <a:extLst>
              <a:ext uri="{FF2B5EF4-FFF2-40B4-BE49-F238E27FC236}">
                <a16:creationId xmlns:a16="http://schemas.microsoft.com/office/drawing/2014/main" id="{8B1E4107-0CD2-DD49-A391-3B19AE765927}"/>
              </a:ext>
            </a:extLst>
          </p:cNvPr>
          <p:cNvSpPr/>
          <p:nvPr/>
        </p:nvSpPr>
        <p:spPr>
          <a:xfrm>
            <a:off x="5788789" y="3721484"/>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prstClr val="white"/>
                </a:solidFill>
                <a:latin typeface="Arial"/>
              </a:rPr>
              <a:t>OpenLiberty</a:t>
            </a:r>
            <a:endParaRPr lang="en-US" sz="1333" dirty="0">
              <a:solidFill>
                <a:prstClr val="white"/>
              </a:solidFill>
              <a:latin typeface="Arial"/>
            </a:endParaRP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8244" y="547570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2" y="4722678"/>
            <a:ext cx="1680268" cy="318100"/>
          </a:xfrm>
          <a:prstGeom prst="rect">
            <a:avLst/>
          </a:prstGeom>
          <a:noFill/>
        </p:spPr>
        <p:txBody>
          <a:bodyPr wrap="none" rtlCol="0">
            <a:spAutoFit/>
          </a:bodyPr>
          <a:lstStyle/>
          <a:p>
            <a:r>
              <a:rPr lang="en-US" sz="1467" dirty="0" err="1">
                <a:solidFill>
                  <a:schemeClr val="bg1"/>
                </a:solidFill>
              </a:rPr>
              <a:t>Kstreams</a:t>
            </a:r>
            <a:r>
              <a:rPr lang="en-US" sz="1467" dirty="0">
                <a:solidFill>
                  <a:schemeClr val="bg1"/>
                </a:solidFill>
              </a:rPr>
              <a:t> - orders</a:t>
            </a:r>
          </a:p>
        </p:txBody>
      </p:sp>
      <p:sp>
        <p:nvSpPr>
          <p:cNvPr id="54" name="Can 53">
            <a:extLst>
              <a:ext uri="{FF2B5EF4-FFF2-40B4-BE49-F238E27FC236}">
                <a16:creationId xmlns:a16="http://schemas.microsoft.com/office/drawing/2014/main" id="{F61C02DE-DF4A-F44A-9873-A65218CCFF4D}"/>
              </a:ext>
            </a:extLst>
          </p:cNvPr>
          <p:cNvSpPr/>
          <p:nvPr/>
        </p:nvSpPr>
        <p:spPr>
          <a:xfrm>
            <a:off x="6150558" y="4426121"/>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5747139" y="3842205"/>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6061172" y="4525698"/>
            <a:ext cx="1207382" cy="276999"/>
          </a:xfrm>
          <a:prstGeom prst="rect">
            <a:avLst/>
          </a:prstGeom>
          <a:noFill/>
        </p:spPr>
        <p:txBody>
          <a:bodyPr wrap="none" rtlCol="0">
            <a:spAutoFit/>
          </a:bodyPr>
          <a:lstStyle/>
          <a:p>
            <a:r>
              <a:rPr lang="en-US" sz="1200" dirty="0"/>
              <a:t>City-containers</a:t>
            </a:r>
          </a:p>
        </p:txBody>
      </p:sp>
    </p:spTree>
    <p:extLst>
      <p:ext uri="{BB962C8B-B14F-4D97-AF65-F5344CB8AC3E}">
        <p14:creationId xmlns:p14="http://schemas.microsoft.com/office/powerpoint/2010/main" val="674602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a:t>
            </a:r>
            <a:r>
              <a:rPr lang="en-US" dirty="0" err="1"/>
              <a:t>Springboot</a:t>
            </a:r>
            <a:r>
              <a:rPr lang="en-US" dirty="0"/>
              <a:t> - </a:t>
            </a:r>
            <a:r>
              <a:rPr lang="en-US" dirty="0" err="1"/>
              <a:t>Postgresql</a:t>
            </a:r>
            <a:endParaRPr lang="en-US" dirty="0"/>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635577"/>
          </a:xfrm>
        </p:spPr>
        <p:txBody>
          <a:bodyPr/>
          <a:lstStyle/>
          <a:p>
            <a:r>
              <a:rPr lang="en-US" dirty="0"/>
              <a:t>Kafka data source, web, </a:t>
            </a:r>
            <a:r>
              <a:rPr lang="en-US" dirty="0" err="1"/>
              <a:t>kafka</a:t>
            </a:r>
            <a:r>
              <a:rPr lang="en-US"/>
              <a:t> template. </a:t>
            </a:r>
            <a:endParaRPr lang="en-US"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31</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273328" y="2516144"/>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16200000" flipH="1">
            <a:off x="2717880" y="2512416"/>
            <a:ext cx="1106305" cy="1698353"/>
          </a:xfrm>
          <a:prstGeom prst="bentConnector4">
            <a:avLst>
              <a:gd name="adj1" fmla="val -20663"/>
              <a:gd name="adj2" fmla="val 53615"/>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273328" y="4692257"/>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p:cNvCxnSpPr>
          <p:nvPr/>
        </p:nvCxnSpPr>
        <p:spPr>
          <a:xfrm rot="16200000" flipH="1">
            <a:off x="2992459" y="3933232"/>
            <a:ext cx="76427" cy="2179073"/>
          </a:xfrm>
          <a:prstGeom prst="bentConnector4">
            <a:avLst>
              <a:gd name="adj1" fmla="val -398814"/>
              <a:gd name="adj2" fmla="val 5281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666790" y="4493487"/>
            <a:ext cx="880533" cy="982133"/>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52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84E91B5-DAD6-3C4A-842C-B54B845D297F}"/>
              </a:ext>
            </a:extLst>
          </p:cNvPr>
          <p:cNvSpPr/>
          <p:nvPr/>
        </p:nvSpPr>
        <p:spPr>
          <a:xfrm>
            <a:off x="4160751" y="3125996"/>
            <a:ext cx="3431540" cy="237700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rgbClr val="00B050"/>
                </a:solidFill>
                <a:latin typeface="Arial"/>
              </a:rPr>
              <a:t>Container microservice </a:t>
            </a:r>
            <a:r>
              <a:rPr lang="en-US" sz="1333" dirty="0" err="1">
                <a:solidFill>
                  <a:srgbClr val="00B050"/>
                </a:solidFill>
                <a:latin typeface="Arial"/>
              </a:rPr>
              <a:t>Springboot</a:t>
            </a:r>
            <a:endParaRPr lang="en-US" sz="1333" dirty="0">
              <a:solidFill>
                <a:srgbClr val="00B050"/>
              </a:solidFill>
              <a:latin typeface="Arial"/>
            </a:endParaRPr>
          </a:p>
        </p:txBody>
      </p:sp>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sz="2667" dirty="0"/>
              <a:t>Container Microservice – </a:t>
            </a:r>
            <a:r>
              <a:rPr lang="en-US" sz="2667" dirty="0" err="1"/>
              <a:t>Springboot</a:t>
            </a:r>
            <a:r>
              <a:rPr lang="en-US" sz="2667" dirty="0"/>
              <a:t> - </a:t>
            </a:r>
            <a:r>
              <a:rPr lang="en-US" sz="2667" dirty="0" err="1"/>
              <a:t>Postgresql</a:t>
            </a:r>
            <a:endParaRPr lang="en-US" sz="2667" dirty="0"/>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32</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590520"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83435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1079918"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13237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1569317"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1818356" y="2808440"/>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205871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2299076" y="2808440"/>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470697" y="2516144"/>
            <a:ext cx="3001007"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3326886"/>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515130" y="2492931"/>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4281274" y="2800620"/>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8" name="Oval 27">
            <a:extLst>
              <a:ext uri="{FF2B5EF4-FFF2-40B4-BE49-F238E27FC236}">
                <a16:creationId xmlns:a16="http://schemas.microsoft.com/office/drawing/2014/main" id="{1B75F909-1AEE-E24C-BB83-9694F642796B}"/>
              </a:ext>
            </a:extLst>
          </p:cNvPr>
          <p:cNvSpPr/>
          <p:nvPr/>
        </p:nvSpPr>
        <p:spPr>
          <a:xfrm>
            <a:off x="4447613" y="3627548"/>
            <a:ext cx="645151" cy="59621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4309305" y="3480969"/>
            <a:ext cx="846199" cy="929364"/>
          </a:xfrm>
          <a:prstGeom prst="circularArrow">
            <a:avLst>
              <a:gd name="adj1" fmla="val 0"/>
              <a:gd name="adj2" fmla="val 645456"/>
              <a:gd name="adj3" fmla="val 20982983"/>
              <a:gd name="adj4" fmla="val 10800000"/>
              <a:gd name="adj5" fmla="val 12500"/>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4120210" y="3760856"/>
            <a:ext cx="1994457" cy="307777"/>
          </a:xfrm>
          <a:prstGeom prst="rect">
            <a:avLst/>
          </a:prstGeom>
          <a:noFill/>
        </p:spPr>
        <p:txBody>
          <a:bodyPr wrap="none" rtlCol="0">
            <a:spAutoFit/>
          </a:bodyPr>
          <a:lstStyle/>
          <a:p>
            <a:r>
              <a:rPr lang="en-US" sz="1400" dirty="0">
                <a:solidFill>
                  <a:srgbClr val="00B050"/>
                </a:solidFill>
              </a:rPr>
              <a:t>Consumer - containers</a:t>
            </a:r>
          </a:p>
        </p:txBody>
      </p:sp>
      <p:sp>
        <p:nvSpPr>
          <p:cNvPr id="31" name="Can 30">
            <a:extLst>
              <a:ext uri="{FF2B5EF4-FFF2-40B4-BE49-F238E27FC236}">
                <a16:creationId xmlns:a16="http://schemas.microsoft.com/office/drawing/2014/main" id="{8B1E4107-0CD2-DD49-A391-3B19AE765927}"/>
              </a:ext>
            </a:extLst>
          </p:cNvPr>
          <p:cNvSpPr/>
          <p:nvPr/>
        </p:nvSpPr>
        <p:spPr>
          <a:xfrm>
            <a:off x="9470191" y="3301248"/>
            <a:ext cx="914167" cy="477408"/>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32" name="Elbow Connector 31">
            <a:extLst>
              <a:ext uri="{FF2B5EF4-FFF2-40B4-BE49-F238E27FC236}">
                <a16:creationId xmlns:a16="http://schemas.microsoft.com/office/drawing/2014/main" id="{DA34BA42-D008-ED4D-B945-D9C76C0E1F8F}"/>
              </a:ext>
            </a:extLst>
          </p:cNvPr>
          <p:cNvCxnSpPr>
            <a:cxnSpLocks/>
            <a:stCxn id="10" idx="2"/>
            <a:endCxn id="30" idx="1"/>
          </p:cNvCxnSpPr>
          <p:nvPr/>
        </p:nvCxnSpPr>
        <p:spPr>
          <a:xfrm rot="16200000" flipH="1">
            <a:off x="2843277" y="2637811"/>
            <a:ext cx="374793" cy="2179073"/>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4160751" y="5546420"/>
            <a:ext cx="3431540" cy="38267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Tomcat</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5191" y="5653536"/>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ounded Rectangle 34">
            <a:extLst>
              <a:ext uri="{FF2B5EF4-FFF2-40B4-BE49-F238E27FC236}">
                <a16:creationId xmlns:a16="http://schemas.microsoft.com/office/drawing/2014/main" id="{6E65988A-125C-634B-9F59-A30770C558DB}"/>
              </a:ext>
            </a:extLst>
          </p:cNvPr>
          <p:cNvSpPr/>
          <p:nvPr/>
        </p:nvSpPr>
        <p:spPr bwMode="auto">
          <a:xfrm>
            <a:off x="590520"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37" name="Rounded Rectangle 36">
            <a:extLst>
              <a:ext uri="{FF2B5EF4-FFF2-40B4-BE49-F238E27FC236}">
                <a16:creationId xmlns:a16="http://schemas.microsoft.com/office/drawing/2014/main" id="{D05230DF-06CB-4A4A-B5C7-98D31069604D}"/>
              </a:ext>
            </a:extLst>
          </p:cNvPr>
          <p:cNvSpPr/>
          <p:nvPr/>
        </p:nvSpPr>
        <p:spPr bwMode="auto">
          <a:xfrm>
            <a:off x="83435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38" name="Rounded Rectangle 37">
            <a:extLst>
              <a:ext uri="{FF2B5EF4-FFF2-40B4-BE49-F238E27FC236}">
                <a16:creationId xmlns:a16="http://schemas.microsoft.com/office/drawing/2014/main" id="{3D568894-D8DA-5948-BF3E-C61FDBEF8C21}"/>
              </a:ext>
            </a:extLst>
          </p:cNvPr>
          <p:cNvSpPr/>
          <p:nvPr/>
        </p:nvSpPr>
        <p:spPr bwMode="auto">
          <a:xfrm>
            <a:off x="1079918"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39" name="Rounded Rectangle 38">
            <a:extLst>
              <a:ext uri="{FF2B5EF4-FFF2-40B4-BE49-F238E27FC236}">
                <a16:creationId xmlns:a16="http://schemas.microsoft.com/office/drawing/2014/main" id="{0040BDDD-4988-EF4F-9E46-4835BA6BDC30}"/>
              </a:ext>
            </a:extLst>
          </p:cNvPr>
          <p:cNvSpPr/>
          <p:nvPr/>
        </p:nvSpPr>
        <p:spPr bwMode="auto">
          <a:xfrm>
            <a:off x="13237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40" name="Rounded Rectangle 39">
            <a:extLst>
              <a:ext uri="{FF2B5EF4-FFF2-40B4-BE49-F238E27FC236}">
                <a16:creationId xmlns:a16="http://schemas.microsoft.com/office/drawing/2014/main" id="{541E581E-C200-C147-8EE7-4640F5121C80}"/>
              </a:ext>
            </a:extLst>
          </p:cNvPr>
          <p:cNvSpPr/>
          <p:nvPr/>
        </p:nvSpPr>
        <p:spPr bwMode="auto">
          <a:xfrm>
            <a:off x="1569317"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41" name="Rounded Rectangle 40">
            <a:extLst>
              <a:ext uri="{FF2B5EF4-FFF2-40B4-BE49-F238E27FC236}">
                <a16:creationId xmlns:a16="http://schemas.microsoft.com/office/drawing/2014/main" id="{E0975526-B4FD-7F47-B995-BBFEA108B760}"/>
              </a:ext>
            </a:extLst>
          </p:cNvPr>
          <p:cNvSpPr/>
          <p:nvPr/>
        </p:nvSpPr>
        <p:spPr bwMode="auto">
          <a:xfrm>
            <a:off x="1818356" y="4984553"/>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44" name="AutoShape 4">
            <a:extLst>
              <a:ext uri="{FF2B5EF4-FFF2-40B4-BE49-F238E27FC236}">
                <a16:creationId xmlns:a16="http://schemas.microsoft.com/office/drawing/2014/main" id="{A28A5FC8-4E14-2E4D-AAD7-35796605B8DD}"/>
              </a:ext>
            </a:extLst>
          </p:cNvPr>
          <p:cNvSpPr>
            <a:spLocks noChangeArrowheads="1"/>
          </p:cNvSpPr>
          <p:nvPr/>
        </p:nvSpPr>
        <p:spPr bwMode="auto">
          <a:xfrm>
            <a:off x="470696" y="4692257"/>
            <a:ext cx="3001008"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45" name="Picture 44">
            <a:extLst>
              <a:ext uri="{FF2B5EF4-FFF2-40B4-BE49-F238E27FC236}">
                <a16:creationId xmlns:a16="http://schemas.microsoft.com/office/drawing/2014/main" id="{5BAA3975-3C23-7346-9BE1-40AC9ADC26F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2587751" y="5502999"/>
            <a:ext cx="959343" cy="504271"/>
          </a:xfrm>
          <a:prstGeom prst="rect">
            <a:avLst/>
          </a:prstGeom>
        </p:spPr>
      </p:pic>
      <p:sp>
        <p:nvSpPr>
          <p:cNvPr id="46" name="TextBox 45">
            <a:extLst>
              <a:ext uri="{FF2B5EF4-FFF2-40B4-BE49-F238E27FC236}">
                <a16:creationId xmlns:a16="http://schemas.microsoft.com/office/drawing/2014/main" id="{0E48484B-A0A2-FF49-B91F-A4D224AD5769}"/>
              </a:ext>
            </a:extLst>
          </p:cNvPr>
          <p:cNvSpPr txBox="1"/>
          <p:nvPr/>
        </p:nvSpPr>
        <p:spPr>
          <a:xfrm>
            <a:off x="515130" y="4669044"/>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grpSp>
        <p:nvGrpSpPr>
          <p:cNvPr id="52" name="Group 51">
            <a:extLst>
              <a:ext uri="{FF2B5EF4-FFF2-40B4-BE49-F238E27FC236}">
                <a16:creationId xmlns:a16="http://schemas.microsoft.com/office/drawing/2014/main" id="{E5A71549-658C-F748-9D42-33CC6C52040E}"/>
              </a:ext>
            </a:extLst>
          </p:cNvPr>
          <p:cNvGrpSpPr/>
          <p:nvPr/>
        </p:nvGrpSpPr>
        <p:grpSpPr>
          <a:xfrm>
            <a:off x="4249242" y="4501610"/>
            <a:ext cx="929364" cy="846199"/>
            <a:chOff x="3186931" y="3376207"/>
            <a:chExt cx="697023" cy="634649"/>
          </a:xfrm>
        </p:grpSpPr>
        <p:sp>
          <p:nvSpPr>
            <p:cNvPr id="47" name="Circular Arrow 46">
              <a:extLst>
                <a:ext uri="{FF2B5EF4-FFF2-40B4-BE49-F238E27FC236}">
                  <a16:creationId xmlns:a16="http://schemas.microsoft.com/office/drawing/2014/main" id="{6B22D620-9221-E64F-8BB7-9D7A5D1A15A2}"/>
                </a:ext>
              </a:extLst>
            </p:cNvPr>
            <p:cNvSpPr/>
            <p:nvPr/>
          </p:nvSpPr>
          <p:spPr>
            <a:xfrm rot="5852869">
              <a:off x="3218118" y="3345020"/>
              <a:ext cx="634649" cy="697023"/>
            </a:xfrm>
            <a:prstGeom prst="circularArrow">
              <a:avLst>
                <a:gd name="adj1" fmla="val 0"/>
                <a:gd name="adj2" fmla="val 645456"/>
                <a:gd name="adj3" fmla="val 20982983"/>
                <a:gd name="adj4" fmla="val 10800000"/>
                <a:gd name="adj5" fmla="val 12500"/>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sp>
          <p:nvSpPr>
            <p:cNvPr id="48" name="Oval 47">
              <a:extLst>
                <a:ext uri="{FF2B5EF4-FFF2-40B4-BE49-F238E27FC236}">
                  <a16:creationId xmlns:a16="http://schemas.microsoft.com/office/drawing/2014/main" id="{348BDEE5-750E-D74E-970A-AF0F4E706B82}"/>
                </a:ext>
              </a:extLst>
            </p:cNvPr>
            <p:cNvSpPr/>
            <p:nvPr/>
          </p:nvSpPr>
          <p:spPr>
            <a:xfrm>
              <a:off x="3321849" y="3468812"/>
              <a:ext cx="483863" cy="44716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srgbClr val="00B050"/>
                </a:solidFill>
                <a:latin typeface="Arial"/>
              </a:endParaRPr>
            </a:p>
          </p:txBody>
        </p:sp>
      </p:grpSp>
      <p:cxnSp>
        <p:nvCxnSpPr>
          <p:cNvPr id="49" name="Elbow Connector 48">
            <a:extLst>
              <a:ext uri="{FF2B5EF4-FFF2-40B4-BE49-F238E27FC236}">
                <a16:creationId xmlns:a16="http://schemas.microsoft.com/office/drawing/2014/main" id="{E12B83E7-C600-974F-BE4D-8CEB3B980EB8}"/>
              </a:ext>
            </a:extLst>
          </p:cNvPr>
          <p:cNvCxnSpPr>
            <a:cxnSpLocks/>
            <a:stCxn id="41" idx="0"/>
            <a:endCxn id="53" idx="1"/>
          </p:cNvCxnSpPr>
          <p:nvPr/>
        </p:nvCxnSpPr>
        <p:spPr>
          <a:xfrm rot="5400000" flipH="1" flipV="1">
            <a:off x="3010743" y="3812123"/>
            <a:ext cx="102825" cy="2242036"/>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871D13B-9568-C642-A9BB-393A51196A20}"/>
              </a:ext>
            </a:extLst>
          </p:cNvPr>
          <p:cNvSpPr txBox="1"/>
          <p:nvPr/>
        </p:nvSpPr>
        <p:spPr>
          <a:xfrm>
            <a:off x="4183173" y="4722678"/>
            <a:ext cx="1752403" cy="318100"/>
          </a:xfrm>
          <a:prstGeom prst="rect">
            <a:avLst/>
          </a:prstGeom>
          <a:noFill/>
        </p:spPr>
        <p:txBody>
          <a:bodyPr wrap="none" rtlCol="0">
            <a:spAutoFit/>
          </a:bodyPr>
          <a:lstStyle/>
          <a:p>
            <a:r>
              <a:rPr lang="en-US" sz="1467" dirty="0">
                <a:solidFill>
                  <a:srgbClr val="00B050"/>
                </a:solidFill>
              </a:rPr>
              <a:t>Consumer - orders</a:t>
            </a:r>
          </a:p>
        </p:txBody>
      </p:sp>
      <p:sp>
        <p:nvSpPr>
          <p:cNvPr id="54" name="Can 53">
            <a:extLst>
              <a:ext uri="{FF2B5EF4-FFF2-40B4-BE49-F238E27FC236}">
                <a16:creationId xmlns:a16="http://schemas.microsoft.com/office/drawing/2014/main" id="{F61C02DE-DF4A-F44A-9873-A65218CCFF4D}"/>
              </a:ext>
            </a:extLst>
          </p:cNvPr>
          <p:cNvSpPr/>
          <p:nvPr/>
        </p:nvSpPr>
        <p:spPr>
          <a:xfrm>
            <a:off x="9429166" y="4392333"/>
            <a:ext cx="1032465" cy="408395"/>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55" name="TextBox 54">
            <a:extLst>
              <a:ext uri="{FF2B5EF4-FFF2-40B4-BE49-F238E27FC236}">
                <a16:creationId xmlns:a16="http://schemas.microsoft.com/office/drawing/2014/main" id="{EBEDA608-EEE4-644E-8ABD-D002FD92D3F6}"/>
              </a:ext>
            </a:extLst>
          </p:cNvPr>
          <p:cNvSpPr txBox="1"/>
          <p:nvPr/>
        </p:nvSpPr>
        <p:spPr>
          <a:xfrm>
            <a:off x="9453798" y="3413014"/>
            <a:ext cx="891591" cy="276999"/>
          </a:xfrm>
          <a:prstGeom prst="rect">
            <a:avLst/>
          </a:prstGeom>
          <a:noFill/>
        </p:spPr>
        <p:txBody>
          <a:bodyPr wrap="none" rtlCol="0">
            <a:spAutoFit/>
          </a:bodyPr>
          <a:lstStyle/>
          <a:p>
            <a:r>
              <a:rPr lang="en-US" sz="1200" dirty="0"/>
              <a:t>containers</a:t>
            </a:r>
          </a:p>
        </p:txBody>
      </p:sp>
      <p:sp>
        <p:nvSpPr>
          <p:cNvPr id="56" name="TextBox 55">
            <a:extLst>
              <a:ext uri="{FF2B5EF4-FFF2-40B4-BE49-F238E27FC236}">
                <a16:creationId xmlns:a16="http://schemas.microsoft.com/office/drawing/2014/main" id="{C90A3C59-1D93-D844-B1E6-99C924618890}"/>
              </a:ext>
            </a:extLst>
          </p:cNvPr>
          <p:cNvSpPr txBox="1"/>
          <p:nvPr/>
        </p:nvSpPr>
        <p:spPr>
          <a:xfrm>
            <a:off x="9322044" y="4506442"/>
            <a:ext cx="1207382" cy="276999"/>
          </a:xfrm>
          <a:prstGeom prst="rect">
            <a:avLst/>
          </a:prstGeom>
          <a:noFill/>
        </p:spPr>
        <p:txBody>
          <a:bodyPr wrap="none" rtlCol="0">
            <a:spAutoFit/>
          </a:bodyPr>
          <a:lstStyle/>
          <a:p>
            <a:r>
              <a:rPr lang="en-US" sz="1200" dirty="0"/>
              <a:t>City-containers</a:t>
            </a:r>
          </a:p>
        </p:txBody>
      </p:sp>
      <p:pic>
        <p:nvPicPr>
          <p:cNvPr id="33" name="Picture 32">
            <a:extLst>
              <a:ext uri="{FF2B5EF4-FFF2-40B4-BE49-F238E27FC236}">
                <a16:creationId xmlns:a16="http://schemas.microsoft.com/office/drawing/2014/main" id="{07E11EA6-6B36-9448-A309-B4470C65A8CA}"/>
              </a:ext>
            </a:extLst>
          </p:cNvPr>
          <p:cNvPicPr>
            <a:picLocks noChangeAspect="1"/>
          </p:cNvPicPr>
          <p:nvPr/>
        </p:nvPicPr>
        <p:blipFill>
          <a:blip r:embed="rId5"/>
          <a:stretch>
            <a:fillRect/>
          </a:stretch>
        </p:blipFill>
        <p:spPr>
          <a:xfrm>
            <a:off x="6983310" y="4810669"/>
            <a:ext cx="564013" cy="629092"/>
          </a:xfrm>
          <a:prstGeom prst="rect">
            <a:avLst/>
          </a:prstGeom>
        </p:spPr>
      </p:pic>
      <p:pic>
        <p:nvPicPr>
          <p:cNvPr id="34" name="Picture 33">
            <a:extLst>
              <a:ext uri="{FF2B5EF4-FFF2-40B4-BE49-F238E27FC236}">
                <a16:creationId xmlns:a16="http://schemas.microsoft.com/office/drawing/2014/main" id="{F2ECD60C-ADA1-B342-875D-0B8BBAFC2439}"/>
              </a:ext>
            </a:extLst>
          </p:cNvPr>
          <p:cNvPicPr>
            <a:picLocks noChangeAspect="1"/>
          </p:cNvPicPr>
          <p:nvPr/>
        </p:nvPicPr>
        <p:blipFill>
          <a:blip r:embed="rId6"/>
          <a:stretch>
            <a:fillRect/>
          </a:stretch>
        </p:blipFill>
        <p:spPr>
          <a:xfrm>
            <a:off x="10461631" y="2733555"/>
            <a:ext cx="1083733" cy="982133"/>
          </a:xfrm>
          <a:prstGeom prst="rect">
            <a:avLst/>
          </a:prstGeom>
        </p:spPr>
      </p:pic>
      <p:sp>
        <p:nvSpPr>
          <p:cNvPr id="42" name="Rounded Rectangle 41">
            <a:extLst>
              <a:ext uri="{FF2B5EF4-FFF2-40B4-BE49-F238E27FC236}">
                <a16:creationId xmlns:a16="http://schemas.microsoft.com/office/drawing/2014/main" id="{B54BE7AB-1685-FA4F-B978-C013E0983B47}"/>
              </a:ext>
            </a:extLst>
          </p:cNvPr>
          <p:cNvSpPr/>
          <p:nvPr/>
        </p:nvSpPr>
        <p:spPr>
          <a:xfrm>
            <a:off x="8708073" y="2855578"/>
            <a:ext cx="2649567" cy="3073513"/>
          </a:xfrm>
          <a:prstGeom prst="roundRect">
            <a:avLst>
              <a:gd name="adj" fmla="val 5001"/>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cxnSp>
        <p:nvCxnSpPr>
          <p:cNvPr id="57" name="Elbow Connector 56">
            <a:extLst>
              <a:ext uri="{FF2B5EF4-FFF2-40B4-BE49-F238E27FC236}">
                <a16:creationId xmlns:a16="http://schemas.microsoft.com/office/drawing/2014/main" id="{B0B67A52-A703-DF49-A476-1AAE051B5473}"/>
              </a:ext>
            </a:extLst>
          </p:cNvPr>
          <p:cNvCxnSpPr>
            <a:cxnSpLocks/>
            <a:stCxn id="26" idx="3"/>
            <a:endCxn id="55" idx="1"/>
          </p:cNvCxnSpPr>
          <p:nvPr/>
        </p:nvCxnSpPr>
        <p:spPr>
          <a:xfrm flipV="1">
            <a:off x="7592291" y="3551514"/>
            <a:ext cx="1861507" cy="76298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E151AF70-D01A-184E-84BD-AA970789C694}"/>
              </a:ext>
            </a:extLst>
          </p:cNvPr>
          <p:cNvCxnSpPr>
            <a:cxnSpLocks/>
            <a:stCxn id="26" idx="3"/>
            <a:endCxn id="56" idx="1"/>
          </p:cNvCxnSpPr>
          <p:nvPr/>
        </p:nvCxnSpPr>
        <p:spPr>
          <a:xfrm>
            <a:off x="7592291" y="4314498"/>
            <a:ext cx="1729753" cy="330444"/>
          </a:xfrm>
          <a:prstGeom prst="bentConnector3">
            <a:avLst>
              <a:gd name="adj1" fmla="val 50000"/>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434CE280-0103-D64E-A15B-2B6C24E2C107}"/>
              </a:ext>
            </a:extLst>
          </p:cNvPr>
          <p:cNvCxnSpPr>
            <a:cxnSpLocks/>
            <a:stCxn id="68" idx="0"/>
            <a:endCxn id="12" idx="0"/>
          </p:cNvCxnSpPr>
          <p:nvPr/>
        </p:nvCxnSpPr>
        <p:spPr>
          <a:xfrm rot="16200000" flipV="1">
            <a:off x="4142092" y="1088205"/>
            <a:ext cx="927755" cy="4368225"/>
          </a:xfrm>
          <a:prstGeom prst="bentConnector3">
            <a:avLst>
              <a:gd name="adj1" fmla="val 132854"/>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8A225FCE-A971-9046-B988-A17C47BEF1BB}"/>
              </a:ext>
            </a:extLst>
          </p:cNvPr>
          <p:cNvSpPr/>
          <p:nvPr/>
        </p:nvSpPr>
        <p:spPr>
          <a:xfrm>
            <a:off x="6266757" y="3736195"/>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sp>
        <p:nvSpPr>
          <p:cNvPr id="72" name="Rounded Rectangle 71">
            <a:extLst>
              <a:ext uri="{FF2B5EF4-FFF2-40B4-BE49-F238E27FC236}">
                <a16:creationId xmlns:a16="http://schemas.microsoft.com/office/drawing/2014/main" id="{B4771761-C79A-1946-A9BA-954465A59DE1}"/>
              </a:ext>
            </a:extLst>
          </p:cNvPr>
          <p:cNvSpPr/>
          <p:nvPr/>
        </p:nvSpPr>
        <p:spPr>
          <a:xfrm>
            <a:off x="5952227" y="4747429"/>
            <a:ext cx="1046648" cy="409008"/>
          </a:xfrm>
          <a:prstGeom prst="roundRect">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3" name="Elbow Connector 72">
            <a:extLst>
              <a:ext uri="{FF2B5EF4-FFF2-40B4-BE49-F238E27FC236}">
                <a16:creationId xmlns:a16="http://schemas.microsoft.com/office/drawing/2014/main" id="{DBB593C2-68C7-A74C-AC0D-BCCBBA514B1D}"/>
              </a:ext>
            </a:extLst>
          </p:cNvPr>
          <p:cNvCxnSpPr>
            <a:cxnSpLocks/>
            <a:stCxn id="72" idx="2"/>
            <a:endCxn id="74" idx="2"/>
          </p:cNvCxnSpPr>
          <p:nvPr/>
        </p:nvCxnSpPr>
        <p:spPr>
          <a:xfrm rot="5400000">
            <a:off x="4052043" y="3309799"/>
            <a:ext cx="576871" cy="4270148"/>
          </a:xfrm>
          <a:prstGeom prst="bentConnector3">
            <a:avLst>
              <a:gd name="adj1" fmla="val 152837"/>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4" name="Rounded Rectangle 73">
            <a:extLst>
              <a:ext uri="{FF2B5EF4-FFF2-40B4-BE49-F238E27FC236}">
                <a16:creationId xmlns:a16="http://schemas.microsoft.com/office/drawing/2014/main" id="{B3737DAD-2F07-3848-9295-63BFF86E0307}"/>
              </a:ext>
            </a:extLst>
          </p:cNvPr>
          <p:cNvSpPr/>
          <p:nvPr/>
        </p:nvSpPr>
        <p:spPr bwMode="auto">
          <a:xfrm>
            <a:off x="2082622" y="5001796"/>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78" name="Rounded Rectangle 77">
            <a:extLst>
              <a:ext uri="{FF2B5EF4-FFF2-40B4-BE49-F238E27FC236}">
                <a16:creationId xmlns:a16="http://schemas.microsoft.com/office/drawing/2014/main" id="{D63166AF-3EFC-3D4E-9476-14E9E6A974C2}"/>
              </a:ext>
            </a:extLst>
          </p:cNvPr>
          <p:cNvSpPr/>
          <p:nvPr/>
        </p:nvSpPr>
        <p:spPr>
          <a:xfrm>
            <a:off x="154148" y="1372633"/>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79" name="Elbow Connector 78">
            <a:extLst>
              <a:ext uri="{FF2B5EF4-FFF2-40B4-BE49-F238E27FC236}">
                <a16:creationId xmlns:a16="http://schemas.microsoft.com/office/drawing/2014/main" id="{C033CD6F-1A04-5E49-83A2-70AB174769F1}"/>
              </a:ext>
            </a:extLst>
          </p:cNvPr>
          <p:cNvCxnSpPr>
            <a:cxnSpLocks/>
            <a:stCxn id="78" idx="2"/>
            <a:endCxn id="10" idx="0"/>
          </p:cNvCxnSpPr>
          <p:nvPr/>
        </p:nvCxnSpPr>
        <p:spPr>
          <a:xfrm rot="16200000" flipH="1">
            <a:off x="795906" y="1663208"/>
            <a:ext cx="1026799" cy="126366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99051AED-D6B7-3A4D-AFE9-13B0B8E2D178}"/>
              </a:ext>
            </a:extLst>
          </p:cNvPr>
          <p:cNvSpPr/>
          <p:nvPr/>
        </p:nvSpPr>
        <p:spPr>
          <a:xfrm>
            <a:off x="107915" y="4035229"/>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Producer</a:t>
            </a:r>
          </a:p>
        </p:txBody>
      </p:sp>
      <p:cxnSp>
        <p:nvCxnSpPr>
          <p:cNvPr id="83" name="Elbow Connector 82">
            <a:extLst>
              <a:ext uri="{FF2B5EF4-FFF2-40B4-BE49-F238E27FC236}">
                <a16:creationId xmlns:a16="http://schemas.microsoft.com/office/drawing/2014/main" id="{DE1CB8C9-F810-824F-829E-35D3B3E5BD62}"/>
              </a:ext>
            </a:extLst>
          </p:cNvPr>
          <p:cNvCxnSpPr>
            <a:cxnSpLocks/>
            <a:stCxn id="82" idx="2"/>
            <a:endCxn id="41" idx="0"/>
          </p:cNvCxnSpPr>
          <p:nvPr/>
        </p:nvCxnSpPr>
        <p:spPr>
          <a:xfrm rot="16200000" flipH="1">
            <a:off x="1016030" y="4059446"/>
            <a:ext cx="540316" cy="1309897"/>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5" name="Rounded Rectangle 84">
            <a:extLst>
              <a:ext uri="{FF2B5EF4-FFF2-40B4-BE49-F238E27FC236}">
                <a16:creationId xmlns:a16="http://schemas.microsoft.com/office/drawing/2014/main" id="{8E1ECA7D-259A-0D47-B27D-588F79432219}"/>
              </a:ext>
            </a:extLst>
          </p:cNvPr>
          <p:cNvSpPr/>
          <p:nvPr/>
        </p:nvSpPr>
        <p:spPr>
          <a:xfrm>
            <a:off x="9413831" y="1946097"/>
            <a:ext cx="1046648" cy="409008"/>
          </a:xfrm>
          <a:prstGeom prst="roundRect">
            <a:avLst/>
          </a:prstGeom>
          <a:solidFill>
            <a:schemeClr val="bg1">
              <a:lumMod val="6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err="1">
                <a:solidFill>
                  <a:schemeClr val="tx2">
                    <a:lumMod val="50000"/>
                  </a:schemeClr>
                </a:solidFill>
                <a:latin typeface="Arial"/>
              </a:rPr>
              <a:t>psql</a:t>
            </a:r>
            <a:endParaRPr lang="en-US" sz="1333" dirty="0">
              <a:solidFill>
                <a:schemeClr val="tx2">
                  <a:lumMod val="50000"/>
                </a:schemeClr>
              </a:solidFill>
              <a:latin typeface="Arial"/>
            </a:endParaRPr>
          </a:p>
        </p:txBody>
      </p:sp>
      <p:cxnSp>
        <p:nvCxnSpPr>
          <p:cNvPr id="86" name="Elbow Connector 85">
            <a:extLst>
              <a:ext uri="{FF2B5EF4-FFF2-40B4-BE49-F238E27FC236}">
                <a16:creationId xmlns:a16="http://schemas.microsoft.com/office/drawing/2014/main" id="{D1151191-D719-054E-84AB-989963A8E3D5}"/>
              </a:ext>
            </a:extLst>
          </p:cNvPr>
          <p:cNvCxnSpPr>
            <a:cxnSpLocks/>
            <a:stCxn id="31" idx="0"/>
            <a:endCxn id="85" idx="2"/>
          </p:cNvCxnSpPr>
          <p:nvPr/>
        </p:nvCxnSpPr>
        <p:spPr>
          <a:xfrm rot="5400000" flipH="1" flipV="1">
            <a:off x="9399469" y="2882913"/>
            <a:ext cx="1065495" cy="9880"/>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a:extLst>
              <a:ext uri="{FF2B5EF4-FFF2-40B4-BE49-F238E27FC236}">
                <a16:creationId xmlns:a16="http://schemas.microsoft.com/office/drawing/2014/main" id="{57045A2C-30EA-9445-B339-B3B70DE06465}"/>
              </a:ext>
            </a:extLst>
          </p:cNvPr>
          <p:cNvSpPr/>
          <p:nvPr/>
        </p:nvSpPr>
        <p:spPr>
          <a:xfrm>
            <a:off x="2222178" y="6238364"/>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0" name="Rounded Rectangle 89">
            <a:extLst>
              <a:ext uri="{FF2B5EF4-FFF2-40B4-BE49-F238E27FC236}">
                <a16:creationId xmlns:a16="http://schemas.microsoft.com/office/drawing/2014/main" id="{854E663A-3FFD-FC45-A16A-8429FE9A2004}"/>
              </a:ext>
            </a:extLst>
          </p:cNvPr>
          <p:cNvSpPr/>
          <p:nvPr/>
        </p:nvSpPr>
        <p:spPr>
          <a:xfrm>
            <a:off x="2421855" y="1345009"/>
            <a:ext cx="1249524" cy="409008"/>
          </a:xfrm>
          <a:prstGeom prst="roundRect">
            <a:avLst/>
          </a:prstGeom>
          <a:solidFill>
            <a:schemeClr val="bg1">
              <a:lumMod val="6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schemeClr val="tx2">
                    <a:lumMod val="50000"/>
                  </a:schemeClr>
                </a:solidFill>
                <a:latin typeface="Arial"/>
              </a:rPr>
              <a:t>Consumer</a:t>
            </a:r>
          </a:p>
        </p:txBody>
      </p:sp>
      <p:sp>
        <p:nvSpPr>
          <p:cNvPr id="91" name="TextBox 90">
            <a:extLst>
              <a:ext uri="{FF2B5EF4-FFF2-40B4-BE49-F238E27FC236}">
                <a16:creationId xmlns:a16="http://schemas.microsoft.com/office/drawing/2014/main" id="{C24E421E-B282-EE48-B8FA-F7EC04FB47BC}"/>
              </a:ext>
            </a:extLst>
          </p:cNvPr>
          <p:cNvSpPr txBox="1"/>
          <p:nvPr/>
        </p:nvSpPr>
        <p:spPr>
          <a:xfrm>
            <a:off x="1259304" y="1207228"/>
            <a:ext cx="312906" cy="369332"/>
          </a:xfrm>
          <a:prstGeom prst="rect">
            <a:avLst/>
          </a:prstGeom>
          <a:noFill/>
          <a:ln>
            <a:solidFill>
              <a:schemeClr val="accent2">
                <a:lumMod val="75000"/>
              </a:schemeClr>
            </a:solidFill>
          </a:ln>
        </p:spPr>
        <p:txBody>
          <a:bodyPr wrap="none" rtlCol="0">
            <a:spAutoFit/>
          </a:bodyPr>
          <a:lstStyle/>
          <a:p>
            <a:r>
              <a:rPr lang="en-US" dirty="0"/>
              <a:t>4</a:t>
            </a:r>
          </a:p>
        </p:txBody>
      </p:sp>
      <p:sp>
        <p:nvSpPr>
          <p:cNvPr id="92" name="TextBox 91">
            <a:extLst>
              <a:ext uri="{FF2B5EF4-FFF2-40B4-BE49-F238E27FC236}">
                <a16:creationId xmlns:a16="http://schemas.microsoft.com/office/drawing/2014/main" id="{84868F8B-2794-3242-8FFF-0BF16EC14272}"/>
              </a:ext>
            </a:extLst>
          </p:cNvPr>
          <p:cNvSpPr txBox="1"/>
          <p:nvPr/>
        </p:nvSpPr>
        <p:spPr>
          <a:xfrm>
            <a:off x="10460479" y="1646394"/>
            <a:ext cx="312906" cy="369332"/>
          </a:xfrm>
          <a:prstGeom prst="rect">
            <a:avLst/>
          </a:prstGeom>
          <a:noFill/>
          <a:ln>
            <a:solidFill>
              <a:schemeClr val="accent2">
                <a:lumMod val="75000"/>
              </a:schemeClr>
            </a:solidFill>
          </a:ln>
        </p:spPr>
        <p:txBody>
          <a:bodyPr wrap="none" rtlCol="0">
            <a:spAutoFit/>
          </a:bodyPr>
          <a:lstStyle/>
          <a:p>
            <a:r>
              <a:rPr lang="en-US" dirty="0"/>
              <a:t>2</a:t>
            </a:r>
          </a:p>
        </p:txBody>
      </p:sp>
      <p:sp>
        <p:nvSpPr>
          <p:cNvPr id="93" name="TextBox 92">
            <a:extLst>
              <a:ext uri="{FF2B5EF4-FFF2-40B4-BE49-F238E27FC236}">
                <a16:creationId xmlns:a16="http://schemas.microsoft.com/office/drawing/2014/main" id="{59346527-A9D0-7F4B-9E42-D25B6D4DD30B}"/>
              </a:ext>
            </a:extLst>
          </p:cNvPr>
          <p:cNvSpPr txBox="1"/>
          <p:nvPr/>
        </p:nvSpPr>
        <p:spPr>
          <a:xfrm>
            <a:off x="5693844" y="2701340"/>
            <a:ext cx="312906" cy="369332"/>
          </a:xfrm>
          <a:prstGeom prst="rect">
            <a:avLst/>
          </a:prstGeom>
          <a:noFill/>
          <a:ln>
            <a:solidFill>
              <a:schemeClr val="accent2">
                <a:lumMod val="75000"/>
              </a:schemeClr>
            </a:solidFill>
          </a:ln>
        </p:spPr>
        <p:txBody>
          <a:bodyPr wrap="none" rtlCol="0">
            <a:spAutoFit/>
          </a:bodyPr>
          <a:lstStyle/>
          <a:p>
            <a:r>
              <a:rPr lang="en-US" dirty="0"/>
              <a:t>1</a:t>
            </a:r>
          </a:p>
        </p:txBody>
      </p:sp>
      <p:sp>
        <p:nvSpPr>
          <p:cNvPr id="94" name="TextBox 93">
            <a:extLst>
              <a:ext uri="{FF2B5EF4-FFF2-40B4-BE49-F238E27FC236}">
                <a16:creationId xmlns:a16="http://schemas.microsoft.com/office/drawing/2014/main" id="{E1B2000C-609A-4346-9347-FD8ACCC97DBC}"/>
              </a:ext>
            </a:extLst>
          </p:cNvPr>
          <p:cNvSpPr txBox="1"/>
          <p:nvPr/>
        </p:nvSpPr>
        <p:spPr>
          <a:xfrm>
            <a:off x="3722071" y="1337367"/>
            <a:ext cx="312906" cy="369332"/>
          </a:xfrm>
          <a:prstGeom prst="rect">
            <a:avLst/>
          </a:prstGeom>
          <a:noFill/>
          <a:ln>
            <a:solidFill>
              <a:schemeClr val="accent2">
                <a:lumMod val="75000"/>
              </a:schemeClr>
            </a:solidFill>
          </a:ln>
        </p:spPr>
        <p:txBody>
          <a:bodyPr wrap="none" rtlCol="0">
            <a:spAutoFit/>
          </a:bodyPr>
          <a:lstStyle/>
          <a:p>
            <a:r>
              <a:rPr lang="en-US" dirty="0"/>
              <a:t>3</a:t>
            </a:r>
          </a:p>
        </p:txBody>
      </p:sp>
      <p:sp>
        <p:nvSpPr>
          <p:cNvPr id="95" name="TextBox 94">
            <a:extLst>
              <a:ext uri="{FF2B5EF4-FFF2-40B4-BE49-F238E27FC236}">
                <a16:creationId xmlns:a16="http://schemas.microsoft.com/office/drawing/2014/main" id="{3527B3B4-3BE6-5644-8A8F-8C0733CFFD64}"/>
              </a:ext>
            </a:extLst>
          </p:cNvPr>
          <p:cNvSpPr txBox="1"/>
          <p:nvPr/>
        </p:nvSpPr>
        <p:spPr>
          <a:xfrm>
            <a:off x="3547094" y="6231012"/>
            <a:ext cx="312906" cy="369332"/>
          </a:xfrm>
          <a:prstGeom prst="rect">
            <a:avLst/>
          </a:prstGeom>
          <a:noFill/>
          <a:ln>
            <a:solidFill>
              <a:schemeClr val="accent2">
                <a:lumMod val="75000"/>
              </a:schemeClr>
            </a:solidFill>
          </a:ln>
        </p:spPr>
        <p:txBody>
          <a:bodyPr wrap="none" rtlCol="0">
            <a:spAutoFit/>
          </a:bodyPr>
          <a:lstStyle/>
          <a:p>
            <a:r>
              <a:rPr lang="en-US" dirty="0"/>
              <a:t>5</a:t>
            </a:r>
          </a:p>
        </p:txBody>
      </p:sp>
      <p:sp>
        <p:nvSpPr>
          <p:cNvPr id="96" name="TextBox 95">
            <a:extLst>
              <a:ext uri="{FF2B5EF4-FFF2-40B4-BE49-F238E27FC236}">
                <a16:creationId xmlns:a16="http://schemas.microsoft.com/office/drawing/2014/main" id="{011BAF96-7728-894C-802E-F35ECA4F052B}"/>
              </a:ext>
            </a:extLst>
          </p:cNvPr>
          <p:cNvSpPr txBox="1"/>
          <p:nvPr/>
        </p:nvSpPr>
        <p:spPr>
          <a:xfrm>
            <a:off x="1103918" y="4081903"/>
            <a:ext cx="312906" cy="369332"/>
          </a:xfrm>
          <a:prstGeom prst="rect">
            <a:avLst/>
          </a:prstGeom>
          <a:noFill/>
          <a:ln>
            <a:solidFill>
              <a:schemeClr val="accent2">
                <a:lumMod val="75000"/>
              </a:schemeClr>
            </a:solidFill>
          </a:ln>
        </p:spPr>
        <p:txBody>
          <a:bodyPr wrap="none" rtlCol="0">
            <a:spAutoFit/>
          </a:bodyPr>
          <a:lstStyle/>
          <a:p>
            <a:r>
              <a:rPr lang="en-US" dirty="0"/>
              <a:t>6</a:t>
            </a:r>
          </a:p>
        </p:txBody>
      </p:sp>
    </p:spTree>
    <p:extLst>
      <p:ext uri="{BB962C8B-B14F-4D97-AF65-F5344CB8AC3E}">
        <p14:creationId xmlns:p14="http://schemas.microsoft.com/office/powerpoint/2010/main" val="107976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4F349-AB97-7647-84B8-9E93FC875068}"/>
              </a:ext>
            </a:extLst>
          </p:cNvPr>
          <p:cNvSpPr>
            <a:spLocks noGrp="1"/>
          </p:cNvSpPr>
          <p:nvPr>
            <p:ph type="title"/>
          </p:nvPr>
        </p:nvSpPr>
        <p:spPr/>
        <p:txBody>
          <a:bodyPr/>
          <a:lstStyle/>
          <a:p>
            <a:r>
              <a:rPr lang="en-US" dirty="0"/>
              <a:t>Container Microservice - Python</a:t>
            </a:r>
          </a:p>
        </p:txBody>
      </p:sp>
      <p:sp>
        <p:nvSpPr>
          <p:cNvPr id="3" name="Content Placeholder 2">
            <a:extLst>
              <a:ext uri="{FF2B5EF4-FFF2-40B4-BE49-F238E27FC236}">
                <a16:creationId xmlns:a16="http://schemas.microsoft.com/office/drawing/2014/main" id="{ED39C432-8E55-AF4A-9FFB-29EDF26B4B1A}"/>
              </a:ext>
            </a:extLst>
          </p:cNvPr>
          <p:cNvSpPr>
            <a:spLocks noGrp="1"/>
          </p:cNvSpPr>
          <p:nvPr>
            <p:ph idx="1"/>
          </p:nvPr>
        </p:nvSpPr>
        <p:spPr>
          <a:xfrm>
            <a:off x="391584" y="1202270"/>
            <a:ext cx="11190816" cy="1051405"/>
          </a:xfrm>
        </p:spPr>
        <p:txBody>
          <a:bodyPr/>
          <a:lstStyle/>
          <a:p>
            <a:r>
              <a:rPr lang="en-US" dirty="0"/>
              <a:t>Manage Container Inventory, APIs to access the inventory and consumer of </a:t>
            </a:r>
            <a:r>
              <a:rPr lang="en-US" dirty="0" err="1"/>
              <a:t>ContainerEvent</a:t>
            </a:r>
            <a:r>
              <a:rPr lang="en-US" dirty="0"/>
              <a:t>.</a:t>
            </a:r>
          </a:p>
          <a:p>
            <a:r>
              <a:rPr lang="en-US" dirty="0"/>
              <a:t>Python Flask, Kafka python API</a:t>
            </a:r>
          </a:p>
        </p:txBody>
      </p:sp>
      <p:sp>
        <p:nvSpPr>
          <p:cNvPr id="4" name="Slide Number Placeholder 3">
            <a:extLst>
              <a:ext uri="{FF2B5EF4-FFF2-40B4-BE49-F238E27FC236}">
                <a16:creationId xmlns:a16="http://schemas.microsoft.com/office/drawing/2014/main" id="{61BC6294-8842-8645-9400-5752586ACF1A}"/>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33</a:t>
            </a:fld>
            <a:endParaRPr lang="en-US">
              <a:solidFill>
                <a:srgbClr val="5AAAFA"/>
              </a:solidFill>
            </a:endParaRPr>
          </a:p>
        </p:txBody>
      </p:sp>
      <p:sp>
        <p:nvSpPr>
          <p:cNvPr id="5" name="Rounded Rectangle 4">
            <a:extLst>
              <a:ext uri="{FF2B5EF4-FFF2-40B4-BE49-F238E27FC236}">
                <a16:creationId xmlns:a16="http://schemas.microsoft.com/office/drawing/2014/main" id="{CD9C86BF-01A1-6C4F-8E66-B0F29ADCE9C2}"/>
              </a:ext>
            </a:extLst>
          </p:cNvPr>
          <p:cNvSpPr/>
          <p:nvPr/>
        </p:nvSpPr>
        <p:spPr bwMode="auto">
          <a:xfrm>
            <a:off x="3566177"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6" name="Rounded Rectangle 5">
            <a:extLst>
              <a:ext uri="{FF2B5EF4-FFF2-40B4-BE49-F238E27FC236}">
                <a16:creationId xmlns:a16="http://schemas.microsoft.com/office/drawing/2014/main" id="{A8A4DEED-2E41-E54C-8F16-9C7C9C08D0DB}"/>
              </a:ext>
            </a:extLst>
          </p:cNvPr>
          <p:cNvSpPr/>
          <p:nvPr/>
        </p:nvSpPr>
        <p:spPr bwMode="auto">
          <a:xfrm>
            <a:off x="381001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7" name="Rounded Rectangle 6">
            <a:extLst>
              <a:ext uri="{FF2B5EF4-FFF2-40B4-BE49-F238E27FC236}">
                <a16:creationId xmlns:a16="http://schemas.microsoft.com/office/drawing/2014/main" id="{E386F523-17C1-E041-96BF-8CAAFD6C8228}"/>
              </a:ext>
            </a:extLst>
          </p:cNvPr>
          <p:cNvSpPr/>
          <p:nvPr/>
        </p:nvSpPr>
        <p:spPr bwMode="auto">
          <a:xfrm>
            <a:off x="4055576"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8" name="Rounded Rectangle 7">
            <a:extLst>
              <a:ext uri="{FF2B5EF4-FFF2-40B4-BE49-F238E27FC236}">
                <a16:creationId xmlns:a16="http://schemas.microsoft.com/office/drawing/2014/main" id="{7A503E60-BA42-B641-AACF-D3044DFC0A2B}"/>
              </a:ext>
            </a:extLst>
          </p:cNvPr>
          <p:cNvSpPr/>
          <p:nvPr/>
        </p:nvSpPr>
        <p:spPr bwMode="auto">
          <a:xfrm>
            <a:off x="42994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9" name="Rounded Rectangle 8">
            <a:extLst>
              <a:ext uri="{FF2B5EF4-FFF2-40B4-BE49-F238E27FC236}">
                <a16:creationId xmlns:a16="http://schemas.microsoft.com/office/drawing/2014/main" id="{A96C2D3A-5AFC-C84C-BE33-E0F6C42CD2C2}"/>
              </a:ext>
            </a:extLst>
          </p:cNvPr>
          <p:cNvSpPr/>
          <p:nvPr/>
        </p:nvSpPr>
        <p:spPr bwMode="auto">
          <a:xfrm>
            <a:off x="4544974"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10" name="Rounded Rectangle 9">
            <a:extLst>
              <a:ext uri="{FF2B5EF4-FFF2-40B4-BE49-F238E27FC236}">
                <a16:creationId xmlns:a16="http://schemas.microsoft.com/office/drawing/2014/main" id="{3E7619F8-E83C-F542-AEE9-83F997C5D193}"/>
              </a:ext>
            </a:extLst>
          </p:cNvPr>
          <p:cNvSpPr/>
          <p:nvPr/>
        </p:nvSpPr>
        <p:spPr bwMode="auto">
          <a:xfrm>
            <a:off x="4794013" y="5407717"/>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11" name="Rounded Rectangle 10">
            <a:extLst>
              <a:ext uri="{FF2B5EF4-FFF2-40B4-BE49-F238E27FC236}">
                <a16:creationId xmlns:a16="http://schemas.microsoft.com/office/drawing/2014/main" id="{D9157B17-D255-474A-8E9E-A23B4CE7A873}"/>
              </a:ext>
            </a:extLst>
          </p:cNvPr>
          <p:cNvSpPr/>
          <p:nvPr/>
        </p:nvSpPr>
        <p:spPr bwMode="auto">
          <a:xfrm>
            <a:off x="503437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12" name="Rounded Rectangle 11">
            <a:extLst>
              <a:ext uri="{FF2B5EF4-FFF2-40B4-BE49-F238E27FC236}">
                <a16:creationId xmlns:a16="http://schemas.microsoft.com/office/drawing/2014/main" id="{A14EDD06-8F02-F942-8435-417855CC9899}"/>
              </a:ext>
            </a:extLst>
          </p:cNvPr>
          <p:cNvSpPr/>
          <p:nvPr/>
        </p:nvSpPr>
        <p:spPr bwMode="auto">
          <a:xfrm>
            <a:off x="5274733" y="5407717"/>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7</a:t>
            </a:r>
            <a:endParaRPr lang="en-US" sz="667" kern="0" dirty="0">
              <a:solidFill>
                <a:srgbClr val="FFFFFF"/>
              </a:solidFill>
              <a:latin typeface="Arial"/>
              <a:cs typeface="+mn-cs"/>
            </a:endParaRPr>
          </a:p>
        </p:txBody>
      </p:sp>
      <p:sp>
        <p:nvSpPr>
          <p:cNvPr id="13" name="AutoShape 4">
            <a:extLst>
              <a:ext uri="{FF2B5EF4-FFF2-40B4-BE49-F238E27FC236}">
                <a16:creationId xmlns:a16="http://schemas.microsoft.com/office/drawing/2014/main" id="{B76A459B-4411-5D4D-9624-88247D3BE020}"/>
              </a:ext>
            </a:extLst>
          </p:cNvPr>
          <p:cNvSpPr>
            <a:spLocks noChangeArrowheads="1"/>
          </p:cNvSpPr>
          <p:nvPr/>
        </p:nvSpPr>
        <p:spPr bwMode="auto">
          <a:xfrm>
            <a:off x="3248985" y="5115421"/>
            <a:ext cx="31983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14" name="Picture 13">
            <a:extLst>
              <a:ext uri="{FF2B5EF4-FFF2-40B4-BE49-F238E27FC236}">
                <a16:creationId xmlns:a16="http://schemas.microsoft.com/office/drawing/2014/main" id="{183DAEF3-6F89-E740-B09F-312B004FEF76}"/>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563409" y="5926163"/>
            <a:ext cx="959343" cy="504271"/>
          </a:xfrm>
          <a:prstGeom prst="rect">
            <a:avLst/>
          </a:prstGeom>
        </p:spPr>
      </p:pic>
      <p:sp>
        <p:nvSpPr>
          <p:cNvPr id="15" name="TextBox 14">
            <a:extLst>
              <a:ext uri="{FF2B5EF4-FFF2-40B4-BE49-F238E27FC236}">
                <a16:creationId xmlns:a16="http://schemas.microsoft.com/office/drawing/2014/main" id="{E09461B8-814B-AA4A-8B51-1CC6C7606C36}"/>
              </a:ext>
            </a:extLst>
          </p:cNvPr>
          <p:cNvSpPr txBox="1"/>
          <p:nvPr/>
        </p:nvSpPr>
        <p:spPr>
          <a:xfrm>
            <a:off x="3490787" y="5092208"/>
            <a:ext cx="1021433"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Containers</a:t>
            </a:r>
          </a:p>
        </p:txBody>
      </p:sp>
      <p:grpSp>
        <p:nvGrpSpPr>
          <p:cNvPr id="16" name="Group 15">
            <a:extLst>
              <a:ext uri="{FF2B5EF4-FFF2-40B4-BE49-F238E27FC236}">
                <a16:creationId xmlns:a16="http://schemas.microsoft.com/office/drawing/2014/main" id="{64998D6B-4792-D343-9FDA-3C0C0303C15E}"/>
              </a:ext>
            </a:extLst>
          </p:cNvPr>
          <p:cNvGrpSpPr/>
          <p:nvPr/>
        </p:nvGrpSpPr>
        <p:grpSpPr>
          <a:xfrm>
            <a:off x="6848983" y="3347565"/>
            <a:ext cx="1098679" cy="325376"/>
            <a:chOff x="3383969" y="684409"/>
            <a:chExt cx="626831" cy="266407"/>
          </a:xfrm>
        </p:grpSpPr>
        <p:grpSp>
          <p:nvGrpSpPr>
            <p:cNvPr id="17" name="Group 16">
              <a:extLst>
                <a:ext uri="{FF2B5EF4-FFF2-40B4-BE49-F238E27FC236}">
                  <a16:creationId xmlns:a16="http://schemas.microsoft.com/office/drawing/2014/main" id="{1E2FD6A5-619E-9247-AB7C-7CB41B8B27F8}"/>
                </a:ext>
              </a:extLst>
            </p:cNvPr>
            <p:cNvGrpSpPr/>
            <p:nvPr/>
          </p:nvGrpSpPr>
          <p:grpSpPr>
            <a:xfrm>
              <a:off x="3383969" y="684409"/>
              <a:ext cx="189803" cy="266407"/>
              <a:chOff x="2605549" y="2282084"/>
              <a:chExt cx="253071" cy="355209"/>
            </a:xfrm>
            <a:solidFill>
              <a:schemeClr val="tx2">
                <a:lumMod val="60000"/>
                <a:lumOff val="40000"/>
              </a:schemeClr>
            </a:solidFill>
          </p:grpSpPr>
          <p:sp>
            <p:nvSpPr>
              <p:cNvPr id="24" name="Oval 23">
                <a:extLst>
                  <a:ext uri="{FF2B5EF4-FFF2-40B4-BE49-F238E27FC236}">
                    <a16:creationId xmlns:a16="http://schemas.microsoft.com/office/drawing/2014/main" id="{1736E9B8-D6EF-7947-B380-FCDBE592EE65}"/>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5" name="Straight Connector 24">
                <a:extLst>
                  <a:ext uri="{FF2B5EF4-FFF2-40B4-BE49-F238E27FC236}">
                    <a16:creationId xmlns:a16="http://schemas.microsoft.com/office/drawing/2014/main" id="{F1D5CD09-51A3-604C-964C-726E7F30B077}"/>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a:extLst>
                <a:ext uri="{FF2B5EF4-FFF2-40B4-BE49-F238E27FC236}">
                  <a16:creationId xmlns:a16="http://schemas.microsoft.com/office/drawing/2014/main" id="{46E158FE-71FE-174F-890E-ACA68F37F17B}"/>
                </a:ext>
              </a:extLst>
            </p:cNvPr>
            <p:cNvGrpSpPr/>
            <p:nvPr/>
          </p:nvGrpSpPr>
          <p:grpSpPr>
            <a:xfrm>
              <a:off x="3605844" y="684409"/>
              <a:ext cx="189803" cy="266407"/>
              <a:chOff x="2605549" y="2282084"/>
              <a:chExt cx="253071" cy="355209"/>
            </a:xfrm>
            <a:solidFill>
              <a:schemeClr val="tx2">
                <a:lumMod val="60000"/>
                <a:lumOff val="40000"/>
              </a:schemeClr>
            </a:solidFill>
          </p:grpSpPr>
          <p:sp>
            <p:nvSpPr>
              <p:cNvPr id="22" name="Oval 21">
                <a:extLst>
                  <a:ext uri="{FF2B5EF4-FFF2-40B4-BE49-F238E27FC236}">
                    <a16:creationId xmlns:a16="http://schemas.microsoft.com/office/drawing/2014/main" id="{72E56A0B-1E6C-804D-B584-B44A3D9034DD}"/>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3" name="Straight Connector 22">
                <a:extLst>
                  <a:ext uri="{FF2B5EF4-FFF2-40B4-BE49-F238E27FC236}">
                    <a16:creationId xmlns:a16="http://schemas.microsoft.com/office/drawing/2014/main" id="{04D57D08-4ED1-B34C-8691-0547AC048B6B}"/>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AEA85E2F-8CF1-E644-B7DD-D89721761FBC}"/>
                </a:ext>
              </a:extLst>
            </p:cNvPr>
            <p:cNvGrpSpPr/>
            <p:nvPr/>
          </p:nvGrpSpPr>
          <p:grpSpPr>
            <a:xfrm>
              <a:off x="3820997" y="684409"/>
              <a:ext cx="189803" cy="266407"/>
              <a:chOff x="2605549" y="2282084"/>
              <a:chExt cx="253071" cy="355209"/>
            </a:xfrm>
            <a:solidFill>
              <a:schemeClr val="tx2">
                <a:lumMod val="60000"/>
                <a:lumOff val="40000"/>
              </a:schemeClr>
            </a:solidFill>
          </p:grpSpPr>
          <p:sp>
            <p:nvSpPr>
              <p:cNvPr id="20" name="Oval 19">
                <a:extLst>
                  <a:ext uri="{FF2B5EF4-FFF2-40B4-BE49-F238E27FC236}">
                    <a16:creationId xmlns:a16="http://schemas.microsoft.com/office/drawing/2014/main" id="{E07B5103-8A2C-854E-AB28-2ACA380B2CDF}"/>
                  </a:ext>
                </a:extLst>
              </p:cNvPr>
              <p:cNvSpPr/>
              <p:nvPr/>
            </p:nvSpPr>
            <p:spPr>
              <a:xfrm>
                <a:off x="2605549" y="2282084"/>
                <a:ext cx="253071" cy="25307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eaLnBrk="1" fontAlgn="auto" hangingPunct="1">
                  <a:spcBef>
                    <a:spcPts val="0"/>
                  </a:spcBef>
                  <a:spcAft>
                    <a:spcPts val="0"/>
                  </a:spcAft>
                  <a:defRPr/>
                </a:pPr>
                <a:endParaRPr lang="en-US" sz="1351">
                  <a:solidFill>
                    <a:prstClr val="white"/>
                  </a:solidFill>
                  <a:latin typeface="Arial"/>
                </a:endParaRPr>
              </a:p>
            </p:txBody>
          </p:sp>
          <p:cxnSp>
            <p:nvCxnSpPr>
              <p:cNvPr id="21" name="Straight Connector 20">
                <a:extLst>
                  <a:ext uri="{FF2B5EF4-FFF2-40B4-BE49-F238E27FC236}">
                    <a16:creationId xmlns:a16="http://schemas.microsoft.com/office/drawing/2014/main" id="{91F4541B-A0C8-834D-9F48-8409C45FE8E1}"/>
                  </a:ext>
                </a:extLst>
              </p:cNvPr>
              <p:cNvCxnSpPr>
                <a:cxnSpLocks/>
              </p:cNvCxnSpPr>
              <p:nvPr/>
            </p:nvCxnSpPr>
            <p:spPr>
              <a:xfrm>
                <a:off x="2721201" y="2515611"/>
                <a:ext cx="0" cy="121682"/>
              </a:xfrm>
              <a:prstGeom prst="line">
                <a:avLst/>
              </a:prstGeom>
              <a:grpFill/>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26" name="Rectangle 25">
            <a:extLst>
              <a:ext uri="{FF2B5EF4-FFF2-40B4-BE49-F238E27FC236}">
                <a16:creationId xmlns:a16="http://schemas.microsoft.com/office/drawing/2014/main" id="{584E91B5-DAD6-3C4A-842C-B54B845D297F}"/>
              </a:ext>
            </a:extLst>
          </p:cNvPr>
          <p:cNvSpPr/>
          <p:nvPr/>
        </p:nvSpPr>
        <p:spPr>
          <a:xfrm>
            <a:off x="6728461" y="3672941"/>
            <a:ext cx="3431540" cy="121920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Container microservice </a:t>
            </a:r>
          </a:p>
        </p:txBody>
      </p:sp>
      <p:sp>
        <p:nvSpPr>
          <p:cNvPr id="28" name="Oval 27">
            <a:extLst>
              <a:ext uri="{FF2B5EF4-FFF2-40B4-BE49-F238E27FC236}">
                <a16:creationId xmlns:a16="http://schemas.microsoft.com/office/drawing/2014/main" id="{1B75F909-1AEE-E24C-BB83-9694F642796B}"/>
              </a:ext>
            </a:extLst>
          </p:cNvPr>
          <p:cNvSpPr/>
          <p:nvPr/>
        </p:nvSpPr>
        <p:spPr>
          <a:xfrm>
            <a:off x="7015322" y="4174493"/>
            <a:ext cx="645151" cy="5962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9" name="Circular Arrow 28">
            <a:extLst>
              <a:ext uri="{FF2B5EF4-FFF2-40B4-BE49-F238E27FC236}">
                <a16:creationId xmlns:a16="http://schemas.microsoft.com/office/drawing/2014/main" id="{4EB73442-D21C-5249-879F-C2B98A6C33FE}"/>
              </a:ext>
            </a:extLst>
          </p:cNvPr>
          <p:cNvSpPr/>
          <p:nvPr/>
        </p:nvSpPr>
        <p:spPr>
          <a:xfrm rot="5852869">
            <a:off x="6877014" y="4027914"/>
            <a:ext cx="846199" cy="929364"/>
          </a:xfrm>
          <a:prstGeom prst="circularArrow">
            <a:avLst>
              <a:gd name="adj1" fmla="val 0"/>
              <a:gd name="adj2" fmla="val 645456"/>
              <a:gd name="adj3" fmla="val 20982983"/>
              <a:gd name="adj4" fmla="val 10800000"/>
              <a:gd name="adj5" fmla="val 12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0" name="TextBox 29">
            <a:extLst>
              <a:ext uri="{FF2B5EF4-FFF2-40B4-BE49-F238E27FC236}">
                <a16:creationId xmlns:a16="http://schemas.microsoft.com/office/drawing/2014/main" id="{7AC933F0-2AD7-B343-8CB6-A3D3E948C49A}"/>
              </a:ext>
            </a:extLst>
          </p:cNvPr>
          <p:cNvSpPr txBox="1"/>
          <p:nvPr/>
        </p:nvSpPr>
        <p:spPr>
          <a:xfrm>
            <a:off x="6687919" y="4307801"/>
            <a:ext cx="1518364" cy="307777"/>
          </a:xfrm>
          <a:prstGeom prst="rect">
            <a:avLst/>
          </a:prstGeom>
          <a:noFill/>
        </p:spPr>
        <p:txBody>
          <a:bodyPr wrap="none" rtlCol="0">
            <a:spAutoFit/>
          </a:bodyPr>
          <a:lstStyle/>
          <a:p>
            <a:r>
              <a:rPr lang="en-US" sz="1400" dirty="0">
                <a:solidFill>
                  <a:schemeClr val="bg1"/>
                </a:solidFill>
              </a:rPr>
              <a:t>Kafka Consumer</a:t>
            </a:r>
          </a:p>
        </p:txBody>
      </p:sp>
      <p:cxnSp>
        <p:nvCxnSpPr>
          <p:cNvPr id="32" name="Elbow Connector 31">
            <a:extLst>
              <a:ext uri="{FF2B5EF4-FFF2-40B4-BE49-F238E27FC236}">
                <a16:creationId xmlns:a16="http://schemas.microsoft.com/office/drawing/2014/main" id="{DA34BA42-D008-ED4D-B945-D9C76C0E1F8F}"/>
              </a:ext>
            </a:extLst>
          </p:cNvPr>
          <p:cNvCxnSpPr>
            <a:cxnSpLocks/>
            <a:stCxn id="12" idx="0"/>
            <a:endCxn id="30" idx="1"/>
          </p:cNvCxnSpPr>
          <p:nvPr/>
        </p:nvCxnSpPr>
        <p:spPr>
          <a:xfrm rot="5400000" flipH="1" flipV="1">
            <a:off x="5569703" y="4289502"/>
            <a:ext cx="946027" cy="1290405"/>
          </a:xfrm>
          <a:prstGeom prst="bentConnector2">
            <a:avLst/>
          </a:prstGeom>
          <a:ln w="22225">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BCD2DAC-822C-EE4B-B97A-7FDAC9C7D1AD}"/>
              </a:ext>
            </a:extLst>
          </p:cNvPr>
          <p:cNvSpPr/>
          <p:nvPr/>
        </p:nvSpPr>
        <p:spPr>
          <a:xfrm>
            <a:off x="6728461" y="4911104"/>
            <a:ext cx="3431540" cy="6156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Python Flask</a:t>
            </a:r>
          </a:p>
        </p:txBody>
      </p:sp>
      <p:pic>
        <p:nvPicPr>
          <p:cNvPr id="27" name="Picture 40">
            <a:extLst>
              <a:ext uri="{FF2B5EF4-FFF2-40B4-BE49-F238E27FC236}">
                <a16:creationId xmlns:a16="http://schemas.microsoft.com/office/drawing/2014/main" id="{F3F9012B-5EB6-4244-936F-5CF6AD0EA0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89159" y="5006648"/>
            <a:ext cx="1414200" cy="52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a:extLst>
              <a:ext uri="{FF2B5EF4-FFF2-40B4-BE49-F238E27FC236}">
                <a16:creationId xmlns:a16="http://schemas.microsoft.com/office/drawing/2014/main" id="{A5D8DC54-29A8-8A41-8A01-0B972788827A}"/>
              </a:ext>
            </a:extLst>
          </p:cNvPr>
          <p:cNvPicPr>
            <a:picLocks noChangeAspect="1"/>
          </p:cNvPicPr>
          <p:nvPr/>
        </p:nvPicPr>
        <p:blipFill>
          <a:blip r:embed="rId5"/>
          <a:stretch>
            <a:fillRect/>
          </a:stretch>
        </p:blipFill>
        <p:spPr>
          <a:xfrm>
            <a:off x="8022591" y="4942031"/>
            <a:ext cx="1414200" cy="566267"/>
          </a:xfrm>
          <a:prstGeom prst="rect">
            <a:avLst/>
          </a:prstGeom>
        </p:spPr>
      </p:pic>
    </p:spTree>
    <p:extLst>
      <p:ext uri="{BB962C8B-B14F-4D97-AF65-F5344CB8AC3E}">
        <p14:creationId xmlns:p14="http://schemas.microsoft.com/office/powerpoint/2010/main" val="3148117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B5A-D2BF-0F41-AB02-0E3504265F76}"/>
              </a:ext>
            </a:extLst>
          </p:cNvPr>
          <p:cNvSpPr>
            <a:spLocks noGrp="1"/>
          </p:cNvSpPr>
          <p:nvPr>
            <p:ph type="title"/>
          </p:nvPr>
        </p:nvSpPr>
        <p:spPr>
          <a:xfrm>
            <a:off x="288633" y="208582"/>
            <a:ext cx="10515600" cy="521140"/>
          </a:xfrm>
        </p:spPr>
        <p:txBody>
          <a:bodyPr>
            <a:normAutofit/>
          </a:bodyPr>
          <a:lstStyle/>
          <a:p>
            <a:r>
              <a:rPr lang="en-US" sz="2400" dirty="0"/>
              <a:t>MQ- Event Stream</a:t>
            </a:r>
          </a:p>
        </p:txBody>
      </p:sp>
      <p:sp>
        <p:nvSpPr>
          <p:cNvPr id="4" name="Slide Number Placeholder 3">
            <a:extLst>
              <a:ext uri="{FF2B5EF4-FFF2-40B4-BE49-F238E27FC236}">
                <a16:creationId xmlns:a16="http://schemas.microsoft.com/office/drawing/2014/main" id="{B1D66A27-027F-EA4A-B9BD-D02849496229}"/>
              </a:ext>
            </a:extLst>
          </p:cNvPr>
          <p:cNvSpPr>
            <a:spLocks noGrp="1"/>
          </p:cNvSpPr>
          <p:nvPr>
            <p:ph type="sldNum" sz="quarter" idx="12"/>
          </p:nvPr>
        </p:nvSpPr>
        <p:spPr/>
        <p:txBody>
          <a:bodyPr/>
          <a:lstStyle/>
          <a:p>
            <a:fld id="{C565C23E-6D76-459C-BC14-A9049E4EE889}" type="slidenum">
              <a:rPr lang="en-US" smtClean="0"/>
              <a:t>34</a:t>
            </a:fld>
            <a:endParaRPr lang="en-US"/>
          </a:p>
        </p:txBody>
      </p:sp>
      <p:sp>
        <p:nvSpPr>
          <p:cNvPr id="5" name="Rectangle 4">
            <a:extLst>
              <a:ext uri="{FF2B5EF4-FFF2-40B4-BE49-F238E27FC236}">
                <a16:creationId xmlns:a16="http://schemas.microsoft.com/office/drawing/2014/main" id="{46E5F908-A2BC-4341-87A3-ABBF34B68629}"/>
              </a:ext>
            </a:extLst>
          </p:cNvPr>
          <p:cNvSpPr/>
          <p:nvPr/>
        </p:nvSpPr>
        <p:spPr>
          <a:xfrm>
            <a:off x="9372600" y="1714499"/>
            <a:ext cx="1845128"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Inventory JEE App</a:t>
            </a:r>
          </a:p>
          <a:p>
            <a:pPr algn="ctr"/>
            <a:r>
              <a:rPr lang="en-US" sz="1200" dirty="0"/>
              <a:t>JMS listener</a:t>
            </a:r>
          </a:p>
        </p:txBody>
      </p:sp>
      <p:sp>
        <p:nvSpPr>
          <p:cNvPr id="6" name="Rectangle 5">
            <a:extLst>
              <a:ext uri="{FF2B5EF4-FFF2-40B4-BE49-F238E27FC236}">
                <a16:creationId xmlns:a16="http://schemas.microsoft.com/office/drawing/2014/main" id="{B53C0033-8D9E-604C-9B28-5FDD36C6C800}"/>
              </a:ext>
            </a:extLst>
          </p:cNvPr>
          <p:cNvSpPr/>
          <p:nvPr/>
        </p:nvSpPr>
        <p:spPr>
          <a:xfrm>
            <a:off x="9200341" y="1168380"/>
            <a:ext cx="2349402" cy="2216163"/>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TWAS</a:t>
            </a:r>
          </a:p>
        </p:txBody>
      </p:sp>
      <p:sp>
        <p:nvSpPr>
          <p:cNvPr id="7" name="Rectangle 6">
            <a:extLst>
              <a:ext uri="{FF2B5EF4-FFF2-40B4-BE49-F238E27FC236}">
                <a16:creationId xmlns:a16="http://schemas.microsoft.com/office/drawing/2014/main" id="{3544A235-B4DC-0446-A2FD-C7DAEC5F0F98}"/>
              </a:ext>
            </a:extLst>
          </p:cNvPr>
          <p:cNvSpPr/>
          <p:nvPr/>
        </p:nvSpPr>
        <p:spPr>
          <a:xfrm>
            <a:off x="6629400" y="1168380"/>
            <a:ext cx="2008413" cy="2216163"/>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MQ Broker</a:t>
            </a:r>
          </a:p>
        </p:txBody>
      </p:sp>
      <p:sp>
        <p:nvSpPr>
          <p:cNvPr id="8" name="Rectangle 7">
            <a:extLst>
              <a:ext uri="{FF2B5EF4-FFF2-40B4-BE49-F238E27FC236}">
                <a16:creationId xmlns:a16="http://schemas.microsoft.com/office/drawing/2014/main" id="{FB63688E-FF28-D746-AC3D-3D2EFBDE0655}"/>
              </a:ext>
            </a:extLst>
          </p:cNvPr>
          <p:cNvSpPr/>
          <p:nvPr/>
        </p:nvSpPr>
        <p:spPr>
          <a:xfrm>
            <a:off x="642258" y="1282632"/>
            <a:ext cx="2008413" cy="1655634"/>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dirty="0">
                <a:solidFill>
                  <a:schemeClr val="tx1"/>
                </a:solidFill>
              </a:rPr>
              <a:t>Liberty</a:t>
            </a:r>
          </a:p>
        </p:txBody>
      </p:sp>
      <p:sp>
        <p:nvSpPr>
          <p:cNvPr id="9" name="Rectangle 8">
            <a:extLst>
              <a:ext uri="{FF2B5EF4-FFF2-40B4-BE49-F238E27FC236}">
                <a16:creationId xmlns:a16="http://schemas.microsoft.com/office/drawing/2014/main" id="{F1EEF6CD-0322-394A-87BF-5379FE8EE999}"/>
              </a:ext>
            </a:extLst>
          </p:cNvPr>
          <p:cNvSpPr/>
          <p:nvPr/>
        </p:nvSpPr>
        <p:spPr>
          <a:xfrm>
            <a:off x="762000" y="1616527"/>
            <a:ext cx="1703614" cy="9144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MS</a:t>
            </a:r>
          </a:p>
        </p:txBody>
      </p:sp>
      <p:sp>
        <p:nvSpPr>
          <p:cNvPr id="10" name="Rounded Rectangle 9">
            <a:extLst>
              <a:ext uri="{FF2B5EF4-FFF2-40B4-BE49-F238E27FC236}">
                <a16:creationId xmlns:a16="http://schemas.microsoft.com/office/drawing/2014/main" id="{0BA597E7-00D6-7F44-9C30-03D1F5A01FB4}"/>
              </a:ext>
            </a:extLst>
          </p:cNvPr>
          <p:cNvSpPr/>
          <p:nvPr/>
        </p:nvSpPr>
        <p:spPr bwMode="auto">
          <a:xfrm>
            <a:off x="2766994"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0</a:t>
            </a:r>
            <a:endParaRPr lang="en-US" sz="667" dirty="0">
              <a:solidFill>
                <a:schemeClr val="bg1"/>
              </a:solidFill>
            </a:endParaRPr>
          </a:p>
        </p:txBody>
      </p:sp>
      <p:sp>
        <p:nvSpPr>
          <p:cNvPr id="11" name="Rounded Rectangle 10">
            <a:extLst>
              <a:ext uri="{FF2B5EF4-FFF2-40B4-BE49-F238E27FC236}">
                <a16:creationId xmlns:a16="http://schemas.microsoft.com/office/drawing/2014/main" id="{3F8CBAEE-0098-D148-A196-E5AD2B6787B8}"/>
              </a:ext>
            </a:extLst>
          </p:cNvPr>
          <p:cNvSpPr/>
          <p:nvPr/>
        </p:nvSpPr>
        <p:spPr bwMode="auto">
          <a:xfrm>
            <a:off x="301083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1</a:t>
            </a:r>
            <a:endParaRPr lang="en-US" sz="667" dirty="0">
              <a:solidFill>
                <a:schemeClr val="bg1"/>
              </a:solidFill>
            </a:endParaRPr>
          </a:p>
        </p:txBody>
      </p:sp>
      <p:sp>
        <p:nvSpPr>
          <p:cNvPr id="12" name="Rounded Rectangle 11">
            <a:extLst>
              <a:ext uri="{FF2B5EF4-FFF2-40B4-BE49-F238E27FC236}">
                <a16:creationId xmlns:a16="http://schemas.microsoft.com/office/drawing/2014/main" id="{F2989703-2F49-5647-B6D8-F7993E04EAE4}"/>
              </a:ext>
            </a:extLst>
          </p:cNvPr>
          <p:cNvSpPr/>
          <p:nvPr/>
        </p:nvSpPr>
        <p:spPr bwMode="auto">
          <a:xfrm>
            <a:off x="3256393"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2</a:t>
            </a:r>
            <a:endParaRPr lang="en-US" sz="667" dirty="0">
              <a:solidFill>
                <a:schemeClr val="bg1"/>
              </a:solidFill>
            </a:endParaRPr>
          </a:p>
        </p:txBody>
      </p:sp>
      <p:sp>
        <p:nvSpPr>
          <p:cNvPr id="13" name="Rounded Rectangle 12">
            <a:extLst>
              <a:ext uri="{FF2B5EF4-FFF2-40B4-BE49-F238E27FC236}">
                <a16:creationId xmlns:a16="http://schemas.microsoft.com/office/drawing/2014/main" id="{54F04F52-1698-E54E-8D5D-3991A0424611}"/>
              </a:ext>
            </a:extLst>
          </p:cNvPr>
          <p:cNvSpPr/>
          <p:nvPr/>
        </p:nvSpPr>
        <p:spPr bwMode="auto">
          <a:xfrm>
            <a:off x="3500230"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3</a:t>
            </a:r>
            <a:endParaRPr lang="en-US" sz="667" dirty="0">
              <a:solidFill>
                <a:schemeClr val="bg1"/>
              </a:solidFill>
            </a:endParaRPr>
          </a:p>
        </p:txBody>
      </p:sp>
      <p:sp>
        <p:nvSpPr>
          <p:cNvPr id="14" name="Rounded Rectangle 13">
            <a:extLst>
              <a:ext uri="{FF2B5EF4-FFF2-40B4-BE49-F238E27FC236}">
                <a16:creationId xmlns:a16="http://schemas.microsoft.com/office/drawing/2014/main" id="{3890F22B-7831-CC45-9E84-2F465C403BBE}"/>
              </a:ext>
            </a:extLst>
          </p:cNvPr>
          <p:cNvSpPr/>
          <p:nvPr/>
        </p:nvSpPr>
        <p:spPr bwMode="auto">
          <a:xfrm>
            <a:off x="3745791"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4</a:t>
            </a:r>
            <a:endParaRPr lang="en-US" sz="667" dirty="0">
              <a:solidFill>
                <a:schemeClr val="bg1"/>
              </a:solidFill>
            </a:endParaRPr>
          </a:p>
        </p:txBody>
      </p:sp>
      <p:sp>
        <p:nvSpPr>
          <p:cNvPr id="15" name="Rounded Rectangle 14">
            <a:extLst>
              <a:ext uri="{FF2B5EF4-FFF2-40B4-BE49-F238E27FC236}">
                <a16:creationId xmlns:a16="http://schemas.microsoft.com/office/drawing/2014/main" id="{EED12008-2192-5048-99A3-CAFBD4DFB3A8}"/>
              </a:ext>
            </a:extLst>
          </p:cNvPr>
          <p:cNvSpPr/>
          <p:nvPr/>
        </p:nvSpPr>
        <p:spPr bwMode="auto">
          <a:xfrm>
            <a:off x="3976587" y="4217859"/>
            <a:ext cx="245561" cy="731512"/>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200" dirty="0">
                <a:solidFill>
                  <a:schemeClr val="bg1"/>
                </a:solidFill>
              </a:rPr>
              <a:t>5</a:t>
            </a:r>
            <a:endParaRPr lang="en-US" sz="667" dirty="0">
              <a:solidFill>
                <a:schemeClr val="bg1"/>
              </a:solidFill>
            </a:endParaRPr>
          </a:p>
        </p:txBody>
      </p:sp>
      <p:sp>
        <p:nvSpPr>
          <p:cNvPr id="18" name="AutoShape 4">
            <a:extLst>
              <a:ext uri="{FF2B5EF4-FFF2-40B4-BE49-F238E27FC236}">
                <a16:creationId xmlns:a16="http://schemas.microsoft.com/office/drawing/2014/main" id="{CDC99AA8-3A32-6E4A-99DE-489E3056BAE3}"/>
              </a:ext>
            </a:extLst>
          </p:cNvPr>
          <p:cNvSpPr>
            <a:spLocks noChangeArrowheads="1"/>
          </p:cNvSpPr>
          <p:nvPr/>
        </p:nvSpPr>
        <p:spPr bwMode="auto">
          <a:xfrm>
            <a:off x="1899331" y="3925562"/>
            <a:ext cx="5029794" cy="1348479"/>
          </a:xfrm>
          <a:prstGeom prst="roundRect">
            <a:avLst>
              <a:gd name="adj" fmla="val 7117"/>
            </a:avLst>
          </a:prstGeom>
          <a:noFill/>
          <a:ln w="12700">
            <a:solidFill>
              <a:schemeClr val="accent3"/>
            </a:solidFill>
            <a:prstDash val="dash"/>
            <a:round/>
            <a:headEnd/>
            <a:tailEnd/>
          </a:ln>
        </p:spPr>
        <p:txBody>
          <a:bodyPr lIns="0" tIns="0" rIns="0" bIns="0" anchor="b" anchorCtr="1"/>
          <a:lstStyle/>
          <a:p>
            <a:pPr algn="ctr"/>
            <a:endParaRPr lang="en-US" sz="1333" dirty="0"/>
          </a:p>
        </p:txBody>
      </p:sp>
      <p:sp>
        <p:nvSpPr>
          <p:cNvPr id="20" name="TextBox 19">
            <a:extLst>
              <a:ext uri="{FF2B5EF4-FFF2-40B4-BE49-F238E27FC236}">
                <a16:creationId xmlns:a16="http://schemas.microsoft.com/office/drawing/2014/main" id="{DBB9557F-8237-544F-8483-B618ED14A2EB}"/>
              </a:ext>
            </a:extLst>
          </p:cNvPr>
          <p:cNvSpPr txBox="1"/>
          <p:nvPr/>
        </p:nvSpPr>
        <p:spPr>
          <a:xfrm>
            <a:off x="2700397" y="4904710"/>
            <a:ext cx="1249060" cy="369332"/>
          </a:xfrm>
          <a:prstGeom prst="rect">
            <a:avLst/>
          </a:prstGeom>
          <a:noFill/>
        </p:spPr>
        <p:txBody>
          <a:bodyPr wrap="none" rtlCol="0">
            <a:spAutoFit/>
          </a:bodyPr>
          <a:lstStyle/>
          <a:p>
            <a:r>
              <a:rPr lang="en-US" dirty="0">
                <a:solidFill>
                  <a:schemeClr val="accent1">
                    <a:lumMod val="25000"/>
                  </a:schemeClr>
                </a:solidFill>
              </a:rPr>
              <a:t>containers</a:t>
            </a:r>
          </a:p>
        </p:txBody>
      </p:sp>
      <p:pic>
        <p:nvPicPr>
          <p:cNvPr id="21" name="Picture 20">
            <a:extLst>
              <a:ext uri="{FF2B5EF4-FFF2-40B4-BE49-F238E27FC236}">
                <a16:creationId xmlns:a16="http://schemas.microsoft.com/office/drawing/2014/main" id="{C761479B-26FE-F344-9F83-99B0AEB69FB5}"/>
              </a:ext>
            </a:extLst>
          </p:cNvPr>
          <p:cNvPicPr>
            <a:picLocks noChangeAspect="1"/>
          </p:cNvPicPr>
          <p:nvPr/>
        </p:nvPicPr>
        <p:blipFill>
          <a:blip r:embed="rId2"/>
          <a:stretch>
            <a:fillRect/>
          </a:stretch>
        </p:blipFill>
        <p:spPr>
          <a:xfrm>
            <a:off x="8132861" y="2897850"/>
            <a:ext cx="504952" cy="511556"/>
          </a:xfrm>
          <a:prstGeom prst="rect">
            <a:avLst/>
          </a:prstGeom>
        </p:spPr>
      </p:pic>
      <p:pic>
        <p:nvPicPr>
          <p:cNvPr id="22" name="Picture 21">
            <a:extLst>
              <a:ext uri="{FF2B5EF4-FFF2-40B4-BE49-F238E27FC236}">
                <a16:creationId xmlns:a16="http://schemas.microsoft.com/office/drawing/2014/main" id="{1B16228E-748D-5644-91F6-79288C746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09" y="3930860"/>
            <a:ext cx="523018" cy="690721"/>
          </a:xfrm>
          <a:prstGeom prst="rect">
            <a:avLst/>
          </a:prstGeom>
        </p:spPr>
      </p:pic>
      <p:pic>
        <p:nvPicPr>
          <p:cNvPr id="23" name="Picture 40">
            <a:extLst>
              <a:ext uri="{FF2B5EF4-FFF2-40B4-BE49-F238E27FC236}">
                <a16:creationId xmlns:a16="http://schemas.microsoft.com/office/drawing/2014/main" id="{19DBC0DA-784D-2844-83EC-68ED99B4F9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9970" y="3153628"/>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0">
            <a:extLst>
              <a:ext uri="{FF2B5EF4-FFF2-40B4-BE49-F238E27FC236}">
                <a16:creationId xmlns:a16="http://schemas.microsoft.com/office/drawing/2014/main" id="{E8EEB410-07EC-D848-92F0-6380D4A64C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6480" y="5093585"/>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0">
            <a:extLst>
              <a:ext uri="{FF2B5EF4-FFF2-40B4-BE49-F238E27FC236}">
                <a16:creationId xmlns:a16="http://schemas.microsoft.com/office/drawing/2014/main" id="{6CF0C2DA-CD62-0F4A-B6D7-15B98EF785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601" y="2734597"/>
            <a:ext cx="1099134" cy="40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ounded Rectangle 26">
            <a:extLst>
              <a:ext uri="{FF2B5EF4-FFF2-40B4-BE49-F238E27FC236}">
                <a16:creationId xmlns:a16="http://schemas.microsoft.com/office/drawing/2014/main" id="{E472D71D-D4D6-9743-8082-F5CD0C08D2B8}"/>
              </a:ext>
            </a:extLst>
          </p:cNvPr>
          <p:cNvSpPr/>
          <p:nvPr/>
        </p:nvSpPr>
        <p:spPr>
          <a:xfrm>
            <a:off x="4430873" y="1131640"/>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28" name="Rectangle 27">
            <a:extLst>
              <a:ext uri="{FF2B5EF4-FFF2-40B4-BE49-F238E27FC236}">
                <a16:creationId xmlns:a16="http://schemas.microsoft.com/office/drawing/2014/main" id="{B7D30072-B50F-AF4E-B0DD-65AD5EFDBA86}"/>
              </a:ext>
            </a:extLst>
          </p:cNvPr>
          <p:cNvSpPr/>
          <p:nvPr/>
        </p:nvSpPr>
        <p:spPr>
          <a:xfrm>
            <a:off x="4814814" y="1500578"/>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Source Connector</a:t>
            </a:r>
          </a:p>
        </p:txBody>
      </p:sp>
      <p:sp>
        <p:nvSpPr>
          <p:cNvPr id="29" name="Rounded Rectangle 28">
            <a:extLst>
              <a:ext uri="{FF2B5EF4-FFF2-40B4-BE49-F238E27FC236}">
                <a16:creationId xmlns:a16="http://schemas.microsoft.com/office/drawing/2014/main" id="{AD04A4E9-A5AD-BC49-8D33-93419BE0FBFB}"/>
              </a:ext>
            </a:extLst>
          </p:cNvPr>
          <p:cNvSpPr/>
          <p:nvPr/>
        </p:nvSpPr>
        <p:spPr>
          <a:xfrm>
            <a:off x="4430873" y="2142634"/>
            <a:ext cx="1749097" cy="969774"/>
          </a:xfrm>
          <a:prstGeom prst="roundRect">
            <a:avLst>
              <a:gd name="adj" fmla="val 9717"/>
            </a:avLst>
          </a:prstGeom>
          <a:noFill/>
          <a:ln w="12700">
            <a:solidFill>
              <a:schemeClr val="tx2">
                <a:lumMod val="50000"/>
              </a:schemeClr>
            </a:solidFill>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sz="1200" baseline="0" dirty="0">
                <a:solidFill>
                  <a:schemeClr val="tx1"/>
                </a:solidFill>
                <a:latin typeface="IBM Plex Sans" panose="020B0503050203000203" pitchFamily="34" charset="77"/>
                <a:cs typeface="Arial"/>
              </a:rPr>
              <a:t>Kafka Connect worker</a:t>
            </a:r>
          </a:p>
        </p:txBody>
      </p:sp>
      <p:sp>
        <p:nvSpPr>
          <p:cNvPr id="30" name="Rectangle 29">
            <a:extLst>
              <a:ext uri="{FF2B5EF4-FFF2-40B4-BE49-F238E27FC236}">
                <a16:creationId xmlns:a16="http://schemas.microsoft.com/office/drawing/2014/main" id="{65BA027F-4C2A-A045-BA71-A6C5E2A3E5FE}"/>
              </a:ext>
            </a:extLst>
          </p:cNvPr>
          <p:cNvSpPr/>
          <p:nvPr/>
        </p:nvSpPr>
        <p:spPr>
          <a:xfrm>
            <a:off x="4783782" y="2408434"/>
            <a:ext cx="1269122" cy="461665"/>
          </a:xfrm>
          <a:prstGeom prst="rect">
            <a:avLst/>
          </a:prstGeom>
          <a:solidFill>
            <a:schemeClr val="bg2"/>
          </a:solidFill>
          <a:ln>
            <a:solidFill>
              <a:schemeClr val="dk1"/>
            </a:solidFill>
          </a:ln>
        </p:spPr>
        <p:txBody>
          <a:bodyPr wrap="square" rtlCol="0" anchor="ctr">
            <a:spAutoFit/>
          </a:bodyPr>
          <a:lstStyle/>
          <a:p>
            <a:pPr algn="ctr" eaLnBrk="1" fontAlgn="auto" hangingPunct="1">
              <a:spcBef>
                <a:spcPts val="0"/>
              </a:spcBef>
              <a:spcAft>
                <a:spcPts val="0"/>
              </a:spcAft>
            </a:pPr>
            <a:r>
              <a:rPr lang="en-US" sz="1200" baseline="0" dirty="0">
                <a:solidFill>
                  <a:srgbClr val="1D3548"/>
                </a:solidFill>
                <a:latin typeface="IBM Plex Sans" charset="0"/>
                <a:ea typeface="IBM Plex Sans" charset="0"/>
                <a:cs typeface="IBM Plex Sans" charset="0"/>
              </a:rPr>
              <a:t>MQ Sink Connector</a:t>
            </a:r>
          </a:p>
        </p:txBody>
      </p:sp>
      <p:grpSp>
        <p:nvGrpSpPr>
          <p:cNvPr id="38" name="Group 37">
            <a:extLst>
              <a:ext uri="{FF2B5EF4-FFF2-40B4-BE49-F238E27FC236}">
                <a16:creationId xmlns:a16="http://schemas.microsoft.com/office/drawing/2014/main" id="{22828461-3849-A74E-AC29-5E2039072796}"/>
              </a:ext>
            </a:extLst>
          </p:cNvPr>
          <p:cNvGrpSpPr/>
          <p:nvPr/>
        </p:nvGrpSpPr>
        <p:grpSpPr>
          <a:xfrm>
            <a:off x="6952532" y="1521592"/>
            <a:ext cx="458450" cy="472799"/>
            <a:chOff x="6952532" y="1521593"/>
            <a:chExt cx="326572" cy="210566"/>
          </a:xfrm>
        </p:grpSpPr>
        <p:sp>
          <p:nvSpPr>
            <p:cNvPr id="31" name="Round Same Side Corner Rectangle 30">
              <a:extLst>
                <a:ext uri="{FF2B5EF4-FFF2-40B4-BE49-F238E27FC236}">
                  <a16:creationId xmlns:a16="http://schemas.microsoft.com/office/drawing/2014/main" id="{961F4523-5785-7B44-832D-F57C025C15AA}"/>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693F8F-EF4C-B441-B1DB-D6E2077696B6}"/>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ADE4BEA-463B-944B-BF1F-2EAAA9CCE0B5}"/>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a:extLst>
              <a:ext uri="{FF2B5EF4-FFF2-40B4-BE49-F238E27FC236}">
                <a16:creationId xmlns:a16="http://schemas.microsoft.com/office/drawing/2014/main" id="{C68EACBB-6BB5-E94C-9493-0B3EDD0E29E6}"/>
              </a:ext>
            </a:extLst>
          </p:cNvPr>
          <p:cNvGrpSpPr/>
          <p:nvPr/>
        </p:nvGrpSpPr>
        <p:grpSpPr>
          <a:xfrm>
            <a:off x="6929125" y="2170817"/>
            <a:ext cx="458451" cy="458082"/>
            <a:chOff x="6952532" y="1521593"/>
            <a:chExt cx="326572" cy="210566"/>
          </a:xfrm>
        </p:grpSpPr>
        <p:sp>
          <p:nvSpPr>
            <p:cNvPr id="40" name="Round Same Side Corner Rectangle 39">
              <a:extLst>
                <a:ext uri="{FF2B5EF4-FFF2-40B4-BE49-F238E27FC236}">
                  <a16:creationId xmlns:a16="http://schemas.microsoft.com/office/drawing/2014/main" id="{E19EA03D-00F9-814F-94EA-F21EE42973CE}"/>
                </a:ext>
              </a:extLst>
            </p:cNvPr>
            <p:cNvSpPr/>
            <p:nvPr/>
          </p:nvSpPr>
          <p:spPr>
            <a:xfrm rot="10800000">
              <a:off x="7007996" y="1521593"/>
              <a:ext cx="228382" cy="210566"/>
            </a:xfrm>
            <a:prstGeom prst="round2Same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F4858A92-3414-DC4E-9F7C-A18F8EAE2FB0}"/>
                </a:ext>
              </a:extLst>
            </p:cNvPr>
            <p:cNvCxnSpPr>
              <a:cxnSpLocks/>
            </p:cNvCxnSpPr>
            <p:nvPr/>
          </p:nvCxnSpPr>
          <p:spPr>
            <a:xfrm>
              <a:off x="6952532" y="1521593"/>
              <a:ext cx="326572"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5FE55F6-D24F-604B-8058-D031713F7D77}"/>
                </a:ext>
              </a:extLst>
            </p:cNvPr>
            <p:cNvCxnSpPr/>
            <p:nvPr/>
          </p:nvCxnSpPr>
          <p:spPr>
            <a:xfrm>
              <a:off x="7007996" y="1521593"/>
              <a:ext cx="228382"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43" name="TextBox 42">
            <a:extLst>
              <a:ext uri="{FF2B5EF4-FFF2-40B4-BE49-F238E27FC236}">
                <a16:creationId xmlns:a16="http://schemas.microsoft.com/office/drawing/2014/main" id="{E2DEC63F-B3AC-CA4D-A387-A67D12D1425E}"/>
              </a:ext>
            </a:extLst>
          </p:cNvPr>
          <p:cNvSpPr txBox="1"/>
          <p:nvPr/>
        </p:nvSpPr>
        <p:spPr>
          <a:xfrm>
            <a:off x="6776621" y="1279215"/>
            <a:ext cx="976549" cy="261610"/>
          </a:xfrm>
          <a:prstGeom prst="rect">
            <a:avLst/>
          </a:prstGeom>
          <a:noFill/>
        </p:spPr>
        <p:txBody>
          <a:bodyPr wrap="none" rtlCol="0">
            <a:spAutoFit/>
          </a:bodyPr>
          <a:lstStyle/>
          <a:p>
            <a:r>
              <a:rPr lang="en-US" sz="1100" dirty="0"/>
              <a:t>To-container</a:t>
            </a:r>
          </a:p>
        </p:txBody>
      </p:sp>
      <p:sp>
        <p:nvSpPr>
          <p:cNvPr id="44" name="TextBox 43">
            <a:extLst>
              <a:ext uri="{FF2B5EF4-FFF2-40B4-BE49-F238E27FC236}">
                <a16:creationId xmlns:a16="http://schemas.microsoft.com/office/drawing/2014/main" id="{5F992BCB-62AF-E54A-B632-039851179C3B}"/>
              </a:ext>
            </a:extLst>
          </p:cNvPr>
          <p:cNvSpPr txBox="1"/>
          <p:nvPr/>
        </p:nvSpPr>
        <p:spPr>
          <a:xfrm>
            <a:off x="6707327" y="2603792"/>
            <a:ext cx="1140056" cy="261610"/>
          </a:xfrm>
          <a:prstGeom prst="rect">
            <a:avLst/>
          </a:prstGeom>
          <a:noFill/>
        </p:spPr>
        <p:txBody>
          <a:bodyPr wrap="none" rtlCol="0">
            <a:spAutoFit/>
          </a:bodyPr>
          <a:lstStyle/>
          <a:p>
            <a:r>
              <a:rPr lang="en-US" sz="1100" dirty="0"/>
              <a:t>From-container</a:t>
            </a:r>
          </a:p>
        </p:txBody>
      </p:sp>
      <p:cxnSp>
        <p:nvCxnSpPr>
          <p:cNvPr id="46" name="Elbow Connector 45">
            <a:extLst>
              <a:ext uri="{FF2B5EF4-FFF2-40B4-BE49-F238E27FC236}">
                <a16:creationId xmlns:a16="http://schemas.microsoft.com/office/drawing/2014/main" id="{B815F1F6-8EC9-A547-951A-6A6BA26A1B3E}"/>
              </a:ext>
            </a:extLst>
          </p:cNvPr>
          <p:cNvCxnSpPr>
            <a:stCxn id="9" idx="3"/>
            <a:endCxn id="15" idx="0"/>
          </p:cNvCxnSpPr>
          <p:nvPr/>
        </p:nvCxnSpPr>
        <p:spPr>
          <a:xfrm>
            <a:off x="2465614" y="2073727"/>
            <a:ext cx="1633754" cy="2144132"/>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0AD14157-2FF1-7C4E-92B9-F7730D4020C0}"/>
              </a:ext>
            </a:extLst>
          </p:cNvPr>
          <p:cNvCxnSpPr>
            <a:cxnSpLocks/>
            <a:stCxn id="13" idx="0"/>
            <a:endCxn id="30" idx="1"/>
          </p:cNvCxnSpPr>
          <p:nvPr/>
        </p:nvCxnSpPr>
        <p:spPr>
          <a:xfrm rot="5400000" flipH="1" flipV="1">
            <a:off x="3414100" y="2848178"/>
            <a:ext cx="1578592" cy="1160771"/>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81998F33-D077-D448-8A4C-E5253A99FA0F}"/>
              </a:ext>
            </a:extLst>
          </p:cNvPr>
          <p:cNvCxnSpPr>
            <a:cxnSpLocks/>
            <a:stCxn id="30" idx="3"/>
            <a:endCxn id="40" idx="0"/>
          </p:cNvCxnSpPr>
          <p:nvPr/>
        </p:nvCxnSpPr>
        <p:spPr>
          <a:xfrm flipV="1">
            <a:off x="6052904" y="2399858"/>
            <a:ext cx="954083" cy="23940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03D363AB-ED34-EC45-B463-ACAF62C86863}"/>
              </a:ext>
            </a:extLst>
          </p:cNvPr>
          <p:cNvCxnSpPr>
            <a:cxnSpLocks/>
            <a:stCxn id="40" idx="2"/>
            <a:endCxn id="5" idx="1"/>
          </p:cNvCxnSpPr>
          <p:nvPr/>
        </p:nvCxnSpPr>
        <p:spPr>
          <a:xfrm flipV="1">
            <a:off x="7327596" y="2171699"/>
            <a:ext cx="2045004" cy="228159"/>
          </a:xfrm>
          <a:prstGeom prst="bentConnector3">
            <a:avLst>
              <a:gd name="adj1" fmla="val 50000"/>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Can 58">
            <a:extLst>
              <a:ext uri="{FF2B5EF4-FFF2-40B4-BE49-F238E27FC236}">
                <a16:creationId xmlns:a16="http://schemas.microsoft.com/office/drawing/2014/main" id="{BF8D5F17-7886-6A49-A326-AB3283F367DA}"/>
              </a:ext>
            </a:extLst>
          </p:cNvPr>
          <p:cNvSpPr/>
          <p:nvPr/>
        </p:nvSpPr>
        <p:spPr>
          <a:xfrm>
            <a:off x="10926011" y="2865382"/>
            <a:ext cx="895875" cy="695584"/>
          </a:xfrm>
          <a:prstGeom prst="ca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Inventory</a:t>
            </a:r>
          </a:p>
        </p:txBody>
      </p:sp>
      <p:cxnSp>
        <p:nvCxnSpPr>
          <p:cNvPr id="60" name="Elbow Connector 59">
            <a:extLst>
              <a:ext uri="{FF2B5EF4-FFF2-40B4-BE49-F238E27FC236}">
                <a16:creationId xmlns:a16="http://schemas.microsoft.com/office/drawing/2014/main" id="{1EAAAA8D-12D9-7343-A62E-E24D7E53ADF0}"/>
              </a:ext>
            </a:extLst>
          </p:cNvPr>
          <p:cNvCxnSpPr>
            <a:cxnSpLocks/>
            <a:stCxn id="5" idx="0"/>
            <a:endCxn id="31" idx="2"/>
          </p:cNvCxnSpPr>
          <p:nvPr/>
        </p:nvCxnSpPr>
        <p:spPr>
          <a:xfrm rot="16200000" flipH="1" flipV="1">
            <a:off x="8801337" y="264164"/>
            <a:ext cx="43492" cy="2944162"/>
          </a:xfrm>
          <a:prstGeom prst="bentConnector4">
            <a:avLst>
              <a:gd name="adj1" fmla="val -525614"/>
              <a:gd name="adj2" fmla="val 65668"/>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Elbow Connector 67">
            <a:extLst>
              <a:ext uri="{FF2B5EF4-FFF2-40B4-BE49-F238E27FC236}">
                <a16:creationId xmlns:a16="http://schemas.microsoft.com/office/drawing/2014/main" id="{71B543ED-6689-9E48-B785-5453F1C17C39}"/>
              </a:ext>
            </a:extLst>
          </p:cNvPr>
          <p:cNvCxnSpPr>
            <a:cxnSpLocks/>
            <a:stCxn id="31" idx="0"/>
            <a:endCxn id="28" idx="3"/>
          </p:cNvCxnSpPr>
          <p:nvPr/>
        </p:nvCxnSpPr>
        <p:spPr>
          <a:xfrm rot="10800000">
            <a:off x="6083936" y="1731411"/>
            <a:ext cx="946458" cy="26580"/>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9B3950A4-1025-DB48-B886-5945ADD35206}"/>
              </a:ext>
            </a:extLst>
          </p:cNvPr>
          <p:cNvCxnSpPr>
            <a:cxnSpLocks/>
            <a:stCxn id="28" idx="1"/>
          </p:cNvCxnSpPr>
          <p:nvPr/>
        </p:nvCxnSpPr>
        <p:spPr>
          <a:xfrm rot="10800000" flipV="1">
            <a:off x="3133612" y="1731410"/>
            <a:ext cx="1681203" cy="2486447"/>
          </a:xfrm>
          <a:prstGeom prst="bentConnector2">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476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9E4CF0D-2AFD-C24D-B389-003E6BA4A03C}"/>
              </a:ext>
            </a:extLst>
          </p:cNvPr>
          <p:cNvSpPr/>
          <p:nvPr/>
        </p:nvSpPr>
        <p:spPr>
          <a:xfrm>
            <a:off x="84392" y="1564305"/>
            <a:ext cx="2164949" cy="4292636"/>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65" name="Rectangle 64">
            <a:extLst>
              <a:ext uri="{FF2B5EF4-FFF2-40B4-BE49-F238E27FC236}">
                <a16:creationId xmlns:a16="http://schemas.microsoft.com/office/drawing/2014/main" id="{E2F0DCC0-6046-4349-B9CC-3B25D624BCD7}"/>
              </a:ext>
            </a:extLst>
          </p:cNvPr>
          <p:cNvSpPr/>
          <p:nvPr/>
        </p:nvSpPr>
        <p:spPr>
          <a:xfrm>
            <a:off x="7068554" y="3798613"/>
            <a:ext cx="4210913" cy="2381011"/>
          </a:xfrm>
          <a:prstGeom prst="rect">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Cloud native runtime clusters</a:t>
            </a:r>
          </a:p>
        </p:txBody>
      </p:sp>
      <p:sp>
        <p:nvSpPr>
          <p:cNvPr id="13" name="Title 12">
            <a:extLst>
              <a:ext uri="{FF2B5EF4-FFF2-40B4-BE49-F238E27FC236}">
                <a16:creationId xmlns:a16="http://schemas.microsoft.com/office/drawing/2014/main" id="{2B7855E1-E896-9745-AB6D-4201DBCB6A7D}"/>
              </a:ext>
            </a:extLst>
          </p:cNvPr>
          <p:cNvSpPr>
            <a:spLocks noGrp="1"/>
          </p:cNvSpPr>
          <p:nvPr>
            <p:ph type="title"/>
          </p:nvPr>
        </p:nvSpPr>
        <p:spPr/>
        <p:txBody>
          <a:bodyPr/>
          <a:lstStyle/>
          <a:p>
            <a:r>
              <a:rPr lang="en-US" dirty="0"/>
              <a:t>Data Replication: Orders table to </a:t>
            </a:r>
            <a:r>
              <a:rPr lang="en-US" dirty="0" err="1"/>
              <a:t>kafka</a:t>
            </a:r>
            <a:endParaRPr lang="en-US" dirty="0"/>
          </a:p>
        </p:txBody>
      </p:sp>
      <p:sp>
        <p:nvSpPr>
          <p:cNvPr id="49" name="Content Placeholder 48">
            <a:extLst>
              <a:ext uri="{FF2B5EF4-FFF2-40B4-BE49-F238E27FC236}">
                <a16:creationId xmlns:a16="http://schemas.microsoft.com/office/drawing/2014/main" id="{858F6CC2-B4B2-094C-9144-F73A9250365C}"/>
              </a:ext>
            </a:extLst>
          </p:cNvPr>
          <p:cNvSpPr>
            <a:spLocks noGrp="1"/>
          </p:cNvSpPr>
          <p:nvPr>
            <p:ph idx="1"/>
          </p:nvPr>
        </p:nvSpPr>
        <p:spPr>
          <a:xfrm>
            <a:off x="6573412" y="1241866"/>
            <a:ext cx="5453912" cy="2381012"/>
          </a:xfrm>
        </p:spPr>
        <p:txBody>
          <a:bodyPr/>
          <a:lstStyle/>
          <a:p>
            <a:r>
              <a:rPr lang="en-US" dirty="0"/>
              <a:t>1 table to 1 topic mapping</a:t>
            </a:r>
          </a:p>
          <a:p>
            <a:r>
              <a:rPr lang="en-US" dirty="0"/>
              <a:t>Topic acts as a transaction log</a:t>
            </a:r>
          </a:p>
          <a:p>
            <a:r>
              <a:rPr lang="en-US" dirty="0"/>
              <a:t>DB operations are implemented by record writes to a Kafka topic</a:t>
            </a:r>
          </a:p>
          <a:p>
            <a:endParaRPr lang="en-US" dirty="0"/>
          </a:p>
          <a:p>
            <a:endParaRPr lang="en-US" dirty="0"/>
          </a:p>
          <a:p>
            <a:endParaRPr lang="en-US" dirty="0"/>
          </a:p>
        </p:txBody>
      </p:sp>
      <p:sp>
        <p:nvSpPr>
          <p:cNvPr id="15" name="Can 14">
            <a:extLst>
              <a:ext uri="{FF2B5EF4-FFF2-40B4-BE49-F238E27FC236}">
                <a16:creationId xmlns:a16="http://schemas.microsoft.com/office/drawing/2014/main" id="{02FEBB74-F7B6-2544-A3E4-55A0B04F28CC}"/>
              </a:ext>
            </a:extLst>
          </p:cNvPr>
          <p:cNvSpPr/>
          <p:nvPr/>
        </p:nvSpPr>
        <p:spPr>
          <a:xfrm>
            <a:off x="265759" y="2195039"/>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16" name="Rectangle 15">
            <a:extLst>
              <a:ext uri="{FF2B5EF4-FFF2-40B4-BE49-F238E27FC236}">
                <a16:creationId xmlns:a16="http://schemas.microsoft.com/office/drawing/2014/main" id="{7FB700B2-27C9-7848-8840-299A6B4978EC}"/>
              </a:ext>
            </a:extLst>
          </p:cNvPr>
          <p:cNvSpPr/>
          <p:nvPr/>
        </p:nvSpPr>
        <p:spPr>
          <a:xfrm>
            <a:off x="345272" y="3000152"/>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9" name="Straight Connector 18">
            <a:extLst>
              <a:ext uri="{FF2B5EF4-FFF2-40B4-BE49-F238E27FC236}">
                <a16:creationId xmlns:a16="http://schemas.microsoft.com/office/drawing/2014/main" id="{26CBE242-C6B9-9B4B-AA9E-6A51A7ACD526}"/>
              </a:ext>
            </a:extLst>
          </p:cNvPr>
          <p:cNvCxnSpPr>
            <a:cxnSpLocks/>
          </p:cNvCxnSpPr>
          <p:nvPr/>
        </p:nvCxnSpPr>
        <p:spPr>
          <a:xfrm>
            <a:off x="365083" y="3296480"/>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22" name="Rounded Rectangle 21">
            <a:extLst>
              <a:ext uri="{FF2B5EF4-FFF2-40B4-BE49-F238E27FC236}">
                <a16:creationId xmlns:a16="http://schemas.microsoft.com/office/drawing/2014/main" id="{8A4AF1EE-ACE7-0D4E-BDB3-1266E1135433}"/>
              </a:ext>
            </a:extLst>
          </p:cNvPr>
          <p:cNvSpPr/>
          <p:nvPr/>
        </p:nvSpPr>
        <p:spPr bwMode="auto">
          <a:xfrm>
            <a:off x="3214816"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0</a:t>
            </a:r>
            <a:endParaRPr lang="en-US" sz="667" kern="0" dirty="0">
              <a:solidFill>
                <a:srgbClr val="FFFFFF"/>
              </a:solidFill>
              <a:latin typeface="Arial"/>
              <a:cs typeface="+mn-cs"/>
            </a:endParaRPr>
          </a:p>
        </p:txBody>
      </p:sp>
      <p:sp>
        <p:nvSpPr>
          <p:cNvPr id="23" name="Rounded Rectangle 22">
            <a:extLst>
              <a:ext uri="{FF2B5EF4-FFF2-40B4-BE49-F238E27FC236}">
                <a16:creationId xmlns:a16="http://schemas.microsoft.com/office/drawing/2014/main" id="{B0A5B54D-3915-AD40-9474-AD0CB57BC9ED}"/>
              </a:ext>
            </a:extLst>
          </p:cNvPr>
          <p:cNvSpPr/>
          <p:nvPr/>
        </p:nvSpPr>
        <p:spPr bwMode="auto">
          <a:xfrm>
            <a:off x="345865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1</a:t>
            </a:r>
            <a:endParaRPr lang="en-US" sz="667" kern="0" dirty="0">
              <a:solidFill>
                <a:srgbClr val="FFFFFF"/>
              </a:solidFill>
              <a:latin typeface="Arial"/>
              <a:cs typeface="+mn-cs"/>
            </a:endParaRPr>
          </a:p>
        </p:txBody>
      </p:sp>
      <p:sp>
        <p:nvSpPr>
          <p:cNvPr id="24" name="Rounded Rectangle 23">
            <a:extLst>
              <a:ext uri="{FF2B5EF4-FFF2-40B4-BE49-F238E27FC236}">
                <a16:creationId xmlns:a16="http://schemas.microsoft.com/office/drawing/2014/main" id="{FCA6E7D0-1B9C-004B-91F9-1246584FAA37}"/>
              </a:ext>
            </a:extLst>
          </p:cNvPr>
          <p:cNvSpPr/>
          <p:nvPr/>
        </p:nvSpPr>
        <p:spPr bwMode="auto">
          <a:xfrm>
            <a:off x="3704214"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2</a:t>
            </a:r>
            <a:endParaRPr lang="en-US" sz="667" kern="0" dirty="0">
              <a:solidFill>
                <a:srgbClr val="FFFFFF"/>
              </a:solidFill>
              <a:latin typeface="Arial"/>
              <a:cs typeface="+mn-cs"/>
            </a:endParaRPr>
          </a:p>
        </p:txBody>
      </p:sp>
      <p:sp>
        <p:nvSpPr>
          <p:cNvPr id="25" name="Rounded Rectangle 24">
            <a:extLst>
              <a:ext uri="{FF2B5EF4-FFF2-40B4-BE49-F238E27FC236}">
                <a16:creationId xmlns:a16="http://schemas.microsoft.com/office/drawing/2014/main" id="{B97E1703-B4B3-DC49-AE38-1612E2B06AE3}"/>
              </a:ext>
            </a:extLst>
          </p:cNvPr>
          <p:cNvSpPr/>
          <p:nvPr/>
        </p:nvSpPr>
        <p:spPr bwMode="auto">
          <a:xfrm>
            <a:off x="39480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3</a:t>
            </a:r>
            <a:endParaRPr lang="en-US" sz="667" kern="0" dirty="0">
              <a:solidFill>
                <a:srgbClr val="FFFFFF"/>
              </a:solidFill>
              <a:latin typeface="Arial"/>
              <a:cs typeface="+mn-cs"/>
            </a:endParaRPr>
          </a:p>
        </p:txBody>
      </p:sp>
      <p:sp>
        <p:nvSpPr>
          <p:cNvPr id="26" name="Rounded Rectangle 25">
            <a:extLst>
              <a:ext uri="{FF2B5EF4-FFF2-40B4-BE49-F238E27FC236}">
                <a16:creationId xmlns:a16="http://schemas.microsoft.com/office/drawing/2014/main" id="{3CB2DA97-00C6-E641-A812-42968857170B}"/>
              </a:ext>
            </a:extLst>
          </p:cNvPr>
          <p:cNvSpPr/>
          <p:nvPr/>
        </p:nvSpPr>
        <p:spPr bwMode="auto">
          <a:xfrm>
            <a:off x="4193613"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4</a:t>
            </a:r>
            <a:endParaRPr lang="en-US" sz="667" kern="0" dirty="0">
              <a:solidFill>
                <a:srgbClr val="FFFFFF"/>
              </a:solidFill>
              <a:latin typeface="Arial"/>
              <a:cs typeface="+mn-cs"/>
            </a:endParaRPr>
          </a:p>
        </p:txBody>
      </p:sp>
      <p:sp>
        <p:nvSpPr>
          <p:cNvPr id="27" name="Rounded Rectangle 26">
            <a:extLst>
              <a:ext uri="{FF2B5EF4-FFF2-40B4-BE49-F238E27FC236}">
                <a16:creationId xmlns:a16="http://schemas.microsoft.com/office/drawing/2014/main" id="{7393DBF7-763F-5643-9935-C0BC9086B2F1}"/>
              </a:ext>
            </a:extLst>
          </p:cNvPr>
          <p:cNvSpPr/>
          <p:nvPr/>
        </p:nvSpPr>
        <p:spPr bwMode="auto">
          <a:xfrm>
            <a:off x="4442652" y="2891365"/>
            <a:ext cx="245561" cy="731512"/>
          </a:xfrm>
          <a:prstGeom prst="roundRect">
            <a:avLst/>
          </a:prstGeom>
          <a:solidFill>
            <a:srgbClr val="959F9F"/>
          </a:solidFill>
          <a:ln w="952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5</a:t>
            </a:r>
            <a:endParaRPr lang="en-US" sz="667" kern="0" dirty="0">
              <a:solidFill>
                <a:srgbClr val="FFFFFF"/>
              </a:solidFill>
              <a:latin typeface="Arial"/>
              <a:cs typeface="+mn-cs"/>
            </a:endParaRPr>
          </a:p>
        </p:txBody>
      </p:sp>
      <p:sp>
        <p:nvSpPr>
          <p:cNvPr id="28" name="Rounded Rectangle 27">
            <a:extLst>
              <a:ext uri="{FF2B5EF4-FFF2-40B4-BE49-F238E27FC236}">
                <a16:creationId xmlns:a16="http://schemas.microsoft.com/office/drawing/2014/main" id="{69E4AE5D-6531-7D4B-93FB-1B601B8D344B}"/>
              </a:ext>
            </a:extLst>
          </p:cNvPr>
          <p:cNvSpPr/>
          <p:nvPr/>
        </p:nvSpPr>
        <p:spPr bwMode="auto">
          <a:xfrm>
            <a:off x="4683012" y="2891365"/>
            <a:ext cx="245561" cy="731512"/>
          </a:xfrm>
          <a:prstGeom prst="roundRect">
            <a:avLst/>
          </a:prstGeom>
          <a:solidFill>
            <a:srgbClr val="959F9F"/>
          </a:solidFill>
          <a:ln w="9525" cap="flat" cmpd="sng" algn="ctr">
            <a:solidFill>
              <a:srgbClr val="FFFFFF"/>
            </a:solidFill>
            <a:prstDash val="sysDot"/>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defTabSz="1219140" eaLnBrk="1" hangingPunct="1">
              <a:lnSpc>
                <a:spcPct val="90000"/>
              </a:lnSpc>
              <a:defRPr/>
            </a:pPr>
            <a:r>
              <a:rPr lang="en-US" sz="1200" kern="0" dirty="0">
                <a:solidFill>
                  <a:srgbClr val="FFFFFF"/>
                </a:solidFill>
                <a:latin typeface="Arial"/>
                <a:cs typeface="+mn-cs"/>
              </a:rPr>
              <a:t>6</a:t>
            </a:r>
            <a:endParaRPr lang="en-US" sz="667" kern="0" dirty="0">
              <a:solidFill>
                <a:srgbClr val="FFFFFF"/>
              </a:solidFill>
              <a:latin typeface="Arial"/>
              <a:cs typeface="+mn-cs"/>
            </a:endParaRPr>
          </a:p>
        </p:txBody>
      </p:sp>
      <p:sp>
        <p:nvSpPr>
          <p:cNvPr id="30" name="AutoShape 4">
            <a:extLst>
              <a:ext uri="{FF2B5EF4-FFF2-40B4-BE49-F238E27FC236}">
                <a16:creationId xmlns:a16="http://schemas.microsoft.com/office/drawing/2014/main" id="{53A0507D-F4F9-F14E-9E08-E5EFA3DC8D7D}"/>
              </a:ext>
            </a:extLst>
          </p:cNvPr>
          <p:cNvSpPr>
            <a:spLocks noChangeArrowheads="1"/>
          </p:cNvSpPr>
          <p:nvPr/>
        </p:nvSpPr>
        <p:spPr bwMode="auto">
          <a:xfrm>
            <a:off x="2554872" y="2599069"/>
            <a:ext cx="2919576" cy="1199545"/>
          </a:xfrm>
          <a:prstGeom prst="roundRect">
            <a:avLst>
              <a:gd name="adj" fmla="val 7117"/>
            </a:avLst>
          </a:prstGeom>
          <a:noFill/>
          <a:ln w="12700">
            <a:solidFill>
              <a:srgbClr val="5596E6">
                <a:lumMod val="50000"/>
              </a:srgbClr>
            </a:solidFill>
            <a:prstDash val="dash"/>
            <a:round/>
            <a:headEnd/>
            <a:tailEnd/>
          </a:ln>
        </p:spPr>
        <p:txBody>
          <a:bodyPr lIns="0" tIns="0" rIns="0" bIns="0" anchor="b" anchorCtr="1"/>
          <a:lstStyle/>
          <a:p>
            <a:pPr algn="ctr" defTabSz="1219170" eaLnBrk="1" fontAlgn="auto" hangingPunct="1">
              <a:spcBef>
                <a:spcPts val="0"/>
              </a:spcBef>
              <a:spcAft>
                <a:spcPts val="0"/>
              </a:spcAft>
              <a:defRPr/>
            </a:pPr>
            <a:endParaRPr lang="en-US" sz="1333" kern="0" dirty="0">
              <a:solidFill>
                <a:srgbClr val="6D7777"/>
              </a:solidFill>
            </a:endParaRPr>
          </a:p>
        </p:txBody>
      </p:sp>
      <p:pic>
        <p:nvPicPr>
          <p:cNvPr id="31" name="Picture 30">
            <a:extLst>
              <a:ext uri="{FF2B5EF4-FFF2-40B4-BE49-F238E27FC236}">
                <a16:creationId xmlns:a16="http://schemas.microsoft.com/office/drawing/2014/main" id="{6B66E85E-86D4-B84A-B9E7-3A1D831BC48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534917" y="3451415"/>
            <a:ext cx="959343" cy="504271"/>
          </a:xfrm>
          <a:prstGeom prst="rect">
            <a:avLst/>
          </a:prstGeom>
        </p:spPr>
      </p:pic>
      <p:sp>
        <p:nvSpPr>
          <p:cNvPr id="32" name="TextBox 31">
            <a:extLst>
              <a:ext uri="{FF2B5EF4-FFF2-40B4-BE49-F238E27FC236}">
                <a16:creationId xmlns:a16="http://schemas.microsoft.com/office/drawing/2014/main" id="{EBA9C14C-F976-BA48-A58B-EEB1FBC9E2AA}"/>
              </a:ext>
            </a:extLst>
          </p:cNvPr>
          <p:cNvSpPr txBox="1"/>
          <p:nvPr/>
        </p:nvSpPr>
        <p:spPr>
          <a:xfrm>
            <a:off x="3139426" y="2575856"/>
            <a:ext cx="713657" cy="300210"/>
          </a:xfrm>
          <a:prstGeom prst="rect">
            <a:avLst/>
          </a:prstGeom>
          <a:noFill/>
        </p:spPr>
        <p:txBody>
          <a:bodyPr wrap="none" rtlCol="0">
            <a:spAutoFit/>
          </a:bodyPr>
          <a:lstStyle/>
          <a:p>
            <a:pPr defTabSz="1219170" eaLnBrk="1" fontAlgn="auto" hangingPunct="1">
              <a:spcBef>
                <a:spcPts val="0"/>
              </a:spcBef>
              <a:spcAft>
                <a:spcPts val="0"/>
              </a:spcAft>
              <a:defRPr/>
            </a:pPr>
            <a:r>
              <a:rPr lang="en-US" sz="1351" kern="0" dirty="0">
                <a:solidFill>
                  <a:srgbClr val="C8D2D2">
                    <a:lumMod val="25000"/>
                  </a:srgbClr>
                </a:solidFill>
              </a:rPr>
              <a:t>Orders</a:t>
            </a:r>
          </a:p>
        </p:txBody>
      </p:sp>
      <p:pic>
        <p:nvPicPr>
          <p:cNvPr id="33" name="Picture 32">
            <a:extLst>
              <a:ext uri="{FF2B5EF4-FFF2-40B4-BE49-F238E27FC236}">
                <a16:creationId xmlns:a16="http://schemas.microsoft.com/office/drawing/2014/main" id="{C501A711-140B-BE4C-8037-3E69C2B541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158" y="4389668"/>
            <a:ext cx="552951" cy="386793"/>
          </a:xfrm>
          <a:prstGeom prst="rect">
            <a:avLst/>
          </a:prstGeom>
        </p:spPr>
      </p:pic>
      <p:cxnSp>
        <p:nvCxnSpPr>
          <p:cNvPr id="36" name="Straight Connector 35">
            <a:extLst>
              <a:ext uri="{FF2B5EF4-FFF2-40B4-BE49-F238E27FC236}">
                <a16:creationId xmlns:a16="http://schemas.microsoft.com/office/drawing/2014/main" id="{9AA1D0D6-5D96-FE43-B8B3-90B35E27B266}"/>
              </a:ext>
            </a:extLst>
          </p:cNvPr>
          <p:cNvCxnSpPr>
            <a:cxnSpLocks/>
          </p:cNvCxnSpPr>
          <p:nvPr/>
        </p:nvCxnSpPr>
        <p:spPr>
          <a:xfrm>
            <a:off x="365083" y="3446672"/>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5183472-D234-034D-AB47-B253E85704BC}"/>
              </a:ext>
            </a:extLst>
          </p:cNvPr>
          <p:cNvCxnSpPr>
            <a:cxnSpLocks/>
          </p:cNvCxnSpPr>
          <p:nvPr/>
        </p:nvCxnSpPr>
        <p:spPr>
          <a:xfrm>
            <a:off x="365083" y="3605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B440DA5-3FBF-C143-974A-74F25F349165}"/>
              </a:ext>
            </a:extLst>
          </p:cNvPr>
          <p:cNvCxnSpPr>
            <a:cxnSpLocks/>
          </p:cNvCxnSpPr>
          <p:nvPr/>
        </p:nvCxnSpPr>
        <p:spPr>
          <a:xfrm>
            <a:off x="365083" y="380005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1D25C1C9-47EF-3C41-8992-AC26BF82401B}"/>
              </a:ext>
            </a:extLst>
          </p:cNvPr>
          <p:cNvCxnSpPr>
            <a:cxnSpLocks/>
            <a:stCxn id="16" idx="2"/>
            <a:endCxn id="33" idx="1"/>
          </p:cNvCxnSpPr>
          <p:nvPr/>
        </p:nvCxnSpPr>
        <p:spPr>
          <a:xfrm rot="16200000" flipH="1">
            <a:off x="1628656" y="3239563"/>
            <a:ext cx="627379" cy="2059624"/>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25D2FDE5-48C8-9246-8981-E09956AF236A}"/>
              </a:ext>
            </a:extLst>
          </p:cNvPr>
          <p:cNvCxnSpPr>
            <a:cxnSpLocks/>
            <a:stCxn id="33" idx="3"/>
            <a:endCxn id="28" idx="2"/>
          </p:cNvCxnSpPr>
          <p:nvPr/>
        </p:nvCxnSpPr>
        <p:spPr>
          <a:xfrm flipV="1">
            <a:off x="3525109" y="3622877"/>
            <a:ext cx="1280684" cy="960187"/>
          </a:xfrm>
          <a:prstGeom prst="bentConnector2">
            <a:avLst/>
          </a:prstGeom>
          <a:ln>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28AC886-F523-7D45-97FD-93A338967879}"/>
              </a:ext>
            </a:extLst>
          </p:cNvPr>
          <p:cNvSpPr txBox="1"/>
          <p:nvPr/>
        </p:nvSpPr>
        <p:spPr>
          <a:xfrm>
            <a:off x="3777521" y="4234250"/>
            <a:ext cx="1185389" cy="318100"/>
          </a:xfrm>
          <a:prstGeom prst="rect">
            <a:avLst/>
          </a:prstGeom>
          <a:noFill/>
        </p:spPr>
        <p:txBody>
          <a:bodyPr wrap="none" rtlCol="0">
            <a:spAutoFit/>
          </a:bodyPr>
          <a:lstStyle/>
          <a:p>
            <a:r>
              <a:rPr lang="en-US" sz="1467" dirty="0"/>
              <a:t>(</a:t>
            </a:r>
            <a:r>
              <a:rPr lang="en-US" sz="1467" dirty="0" err="1"/>
              <a:t>key,values</a:t>
            </a:r>
            <a:r>
              <a:rPr lang="en-US" sz="1467" dirty="0"/>
              <a:t>)</a:t>
            </a:r>
          </a:p>
        </p:txBody>
      </p:sp>
      <p:sp>
        <p:nvSpPr>
          <p:cNvPr id="47" name="TextBox 46">
            <a:extLst>
              <a:ext uri="{FF2B5EF4-FFF2-40B4-BE49-F238E27FC236}">
                <a16:creationId xmlns:a16="http://schemas.microsoft.com/office/drawing/2014/main" id="{5F2A560E-8781-7F41-9DAC-0812AC27D25D}"/>
              </a:ext>
            </a:extLst>
          </p:cNvPr>
          <p:cNvSpPr txBox="1"/>
          <p:nvPr/>
        </p:nvSpPr>
        <p:spPr>
          <a:xfrm>
            <a:off x="15852" y="3901944"/>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48" name="Rounded Rectangle 47">
            <a:extLst>
              <a:ext uri="{FF2B5EF4-FFF2-40B4-BE49-F238E27FC236}">
                <a16:creationId xmlns:a16="http://schemas.microsoft.com/office/drawing/2014/main" id="{D1326CD2-F109-2743-B52A-F57F72B2FDE6}"/>
              </a:ext>
            </a:extLst>
          </p:cNvPr>
          <p:cNvSpPr/>
          <p:nvPr/>
        </p:nvSpPr>
        <p:spPr>
          <a:xfrm>
            <a:off x="2622224" y="4299783"/>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source</a:t>
            </a:r>
          </a:p>
        </p:txBody>
      </p:sp>
      <p:sp>
        <p:nvSpPr>
          <p:cNvPr id="50" name="Rectangle 49">
            <a:extLst>
              <a:ext uri="{FF2B5EF4-FFF2-40B4-BE49-F238E27FC236}">
                <a16:creationId xmlns:a16="http://schemas.microsoft.com/office/drawing/2014/main" id="{455DA310-FA00-F94B-8F9D-70CB7E27813B}"/>
              </a:ext>
            </a:extLst>
          </p:cNvPr>
          <p:cNvSpPr/>
          <p:nvPr/>
        </p:nvSpPr>
        <p:spPr>
          <a:xfrm>
            <a:off x="4877256" y="3200800"/>
            <a:ext cx="1423788" cy="297454"/>
          </a:xfrm>
          <a:prstGeom prst="rect">
            <a:avLst/>
          </a:prstGeom>
        </p:spPr>
        <p:txBody>
          <a:bodyPr wrap="none">
            <a:spAutoFit/>
          </a:bodyPr>
          <a:lstStyle/>
          <a:p>
            <a:r>
              <a:rPr lang="en-US" sz="1333" dirty="0"/>
              <a:t>(24, (24, “</a:t>
            </a:r>
            <a:r>
              <a:rPr lang="en-US" sz="1333" dirty="0" err="1"/>
              <a:t>abc</a:t>
            </a:r>
            <a:r>
              <a:rPr lang="en-US" sz="1333" dirty="0"/>
              <a:t>”)),</a:t>
            </a:r>
          </a:p>
        </p:txBody>
      </p:sp>
      <p:sp>
        <p:nvSpPr>
          <p:cNvPr id="51" name="Can 50">
            <a:extLst>
              <a:ext uri="{FF2B5EF4-FFF2-40B4-BE49-F238E27FC236}">
                <a16:creationId xmlns:a16="http://schemas.microsoft.com/office/drawing/2014/main" id="{B7476897-8FD5-9240-B076-EB177891B948}"/>
              </a:ext>
            </a:extLst>
          </p:cNvPr>
          <p:cNvSpPr/>
          <p:nvPr/>
        </p:nvSpPr>
        <p:spPr>
          <a:xfrm>
            <a:off x="9766551" y="4551168"/>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pic>
        <p:nvPicPr>
          <p:cNvPr id="52" name="Picture 51">
            <a:extLst>
              <a:ext uri="{FF2B5EF4-FFF2-40B4-BE49-F238E27FC236}">
                <a16:creationId xmlns:a16="http://schemas.microsoft.com/office/drawing/2014/main" id="{6C881BDC-A1DF-1D4D-B31F-0E0E691CD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145" y="4479552"/>
            <a:ext cx="552951" cy="386793"/>
          </a:xfrm>
          <a:prstGeom prst="rect">
            <a:avLst/>
          </a:prstGeom>
        </p:spPr>
      </p:pic>
      <p:sp>
        <p:nvSpPr>
          <p:cNvPr id="53" name="Rounded Rectangle 52">
            <a:extLst>
              <a:ext uri="{FF2B5EF4-FFF2-40B4-BE49-F238E27FC236}">
                <a16:creationId xmlns:a16="http://schemas.microsoft.com/office/drawing/2014/main" id="{93A6E6D5-3651-334B-9AC4-2618605536BA}"/>
              </a:ext>
            </a:extLst>
          </p:cNvPr>
          <p:cNvSpPr/>
          <p:nvPr/>
        </p:nvSpPr>
        <p:spPr>
          <a:xfrm>
            <a:off x="7386211" y="4389667"/>
            <a:ext cx="1219200" cy="121920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chemeClr val="tx1"/>
                </a:solidFill>
                <a:latin typeface="Arial"/>
              </a:rPr>
              <a:t>sink</a:t>
            </a:r>
          </a:p>
        </p:txBody>
      </p:sp>
      <p:cxnSp>
        <p:nvCxnSpPr>
          <p:cNvPr id="54" name="Elbow Connector 53">
            <a:extLst>
              <a:ext uri="{FF2B5EF4-FFF2-40B4-BE49-F238E27FC236}">
                <a16:creationId xmlns:a16="http://schemas.microsoft.com/office/drawing/2014/main" id="{5377007A-00AD-CD41-9366-A7AA6763335C}"/>
              </a:ext>
            </a:extLst>
          </p:cNvPr>
          <p:cNvCxnSpPr>
            <a:cxnSpLocks/>
            <a:stCxn id="53" idx="3"/>
            <a:endCxn id="51" idx="2"/>
          </p:cNvCxnSpPr>
          <p:nvPr/>
        </p:nvCxnSpPr>
        <p:spPr>
          <a:xfrm flipV="1">
            <a:off x="8605411" y="4991435"/>
            <a:ext cx="1161140" cy="7832"/>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F2033E29-56DA-9C46-8A79-4090C99AAA15}"/>
              </a:ext>
            </a:extLst>
          </p:cNvPr>
          <p:cNvCxnSpPr>
            <a:cxnSpLocks/>
            <a:stCxn id="28" idx="0"/>
            <a:endCxn id="53" idx="1"/>
          </p:cNvCxnSpPr>
          <p:nvPr/>
        </p:nvCxnSpPr>
        <p:spPr>
          <a:xfrm rot="16200000" flipH="1">
            <a:off x="5042051" y="2655107"/>
            <a:ext cx="2107901" cy="2580419"/>
          </a:xfrm>
          <a:prstGeom prst="bentConnector4">
            <a:avLst>
              <a:gd name="adj1" fmla="val -28069"/>
              <a:gd name="adj2" fmla="val 58864"/>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5922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a:extLst>
              <a:ext uri="{FF2B5EF4-FFF2-40B4-BE49-F238E27FC236}">
                <a16:creationId xmlns:a16="http://schemas.microsoft.com/office/drawing/2014/main" id="{9CBB15F0-5802-7A49-9A13-58552FECFF8D}"/>
              </a:ext>
            </a:extLst>
          </p:cNvPr>
          <p:cNvSpPr/>
          <p:nvPr/>
        </p:nvSpPr>
        <p:spPr>
          <a:xfrm>
            <a:off x="10023889" y="463413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IBM DR Architecture</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36</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9" name="Rectangle 18">
            <a:extLst>
              <a:ext uri="{FF2B5EF4-FFF2-40B4-BE49-F238E27FC236}">
                <a16:creationId xmlns:a16="http://schemas.microsoft.com/office/drawing/2014/main" id="{1D862B30-FA6A-7142-9E31-B9D18A6E7B30}"/>
              </a:ext>
            </a:extLst>
          </p:cNvPr>
          <p:cNvSpPr/>
          <p:nvPr/>
        </p:nvSpPr>
        <p:spPr>
          <a:xfrm>
            <a:off x="2722026" y="2475330"/>
            <a:ext cx="2211092" cy="209189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5" name="Rounded Rectangle 24">
            <a:extLst>
              <a:ext uri="{FF2B5EF4-FFF2-40B4-BE49-F238E27FC236}">
                <a16:creationId xmlns:a16="http://schemas.microsoft.com/office/drawing/2014/main" id="{C48D16DC-02F4-1C4A-B53E-FF34EA271FD6}"/>
              </a:ext>
            </a:extLst>
          </p:cNvPr>
          <p:cNvSpPr/>
          <p:nvPr/>
        </p:nvSpPr>
        <p:spPr>
          <a:xfrm>
            <a:off x="2501713" y="1503837"/>
            <a:ext cx="7110369" cy="4621743"/>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14377" eaLnBrk="1" fontAlgn="auto" hangingPunct="1">
              <a:spcBef>
                <a:spcPts val="0"/>
              </a:spcBef>
              <a:spcAft>
                <a:spcPts val="0"/>
              </a:spcAft>
            </a:pPr>
            <a:r>
              <a:rPr lang="en-US" sz="1333" dirty="0">
                <a:solidFill>
                  <a:srgbClr val="0000FF"/>
                </a:solidFill>
                <a:latin typeface="Arial"/>
              </a:rPr>
              <a:t>Replication Solution</a:t>
            </a:r>
          </a:p>
        </p:txBody>
      </p:sp>
      <p:sp>
        <p:nvSpPr>
          <p:cNvPr id="26" name="Rectangle 25">
            <a:extLst>
              <a:ext uri="{FF2B5EF4-FFF2-40B4-BE49-F238E27FC236}">
                <a16:creationId xmlns:a16="http://schemas.microsoft.com/office/drawing/2014/main" id="{77141BD6-AF30-C946-82E8-D916293F8660}"/>
              </a:ext>
            </a:extLst>
          </p:cNvPr>
          <p:cNvSpPr/>
          <p:nvPr/>
        </p:nvSpPr>
        <p:spPr>
          <a:xfrm>
            <a:off x="7242191" y="2463675"/>
            <a:ext cx="2211092" cy="2134055"/>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 </a:t>
            </a:r>
          </a:p>
        </p:txBody>
      </p:sp>
      <p:sp>
        <p:nvSpPr>
          <p:cNvPr id="28" name="Can 27">
            <a:extLst>
              <a:ext uri="{FF2B5EF4-FFF2-40B4-BE49-F238E27FC236}">
                <a16:creationId xmlns:a16="http://schemas.microsoft.com/office/drawing/2014/main" id="{C98413FA-5876-3D46-9393-64B3968422CC}"/>
              </a:ext>
            </a:extLst>
          </p:cNvPr>
          <p:cNvSpPr/>
          <p:nvPr/>
        </p:nvSpPr>
        <p:spPr>
          <a:xfrm>
            <a:off x="10276260" y="150383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3" name="Rectangle 32">
            <a:extLst>
              <a:ext uri="{FF2B5EF4-FFF2-40B4-BE49-F238E27FC236}">
                <a16:creationId xmlns:a16="http://schemas.microsoft.com/office/drawing/2014/main" id="{A0BE5207-1E88-9C44-A915-97AC6BD39ACB}"/>
              </a:ext>
            </a:extLst>
          </p:cNvPr>
          <p:cNvSpPr/>
          <p:nvPr/>
        </p:nvSpPr>
        <p:spPr>
          <a:xfrm>
            <a:off x="2825583" y="323380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Capture Agent</a:t>
            </a:r>
          </a:p>
        </p:txBody>
      </p:sp>
      <p:sp>
        <p:nvSpPr>
          <p:cNvPr id="36" name="Rectangle 35">
            <a:extLst>
              <a:ext uri="{FF2B5EF4-FFF2-40B4-BE49-F238E27FC236}">
                <a16:creationId xmlns:a16="http://schemas.microsoft.com/office/drawing/2014/main" id="{F5B78114-9486-0B4E-8105-2A743F1868D3}"/>
              </a:ext>
            </a:extLst>
          </p:cNvPr>
          <p:cNvSpPr/>
          <p:nvPr/>
        </p:nvSpPr>
        <p:spPr>
          <a:xfrm>
            <a:off x="7347889" y="3479980"/>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Apply / Transform  Agent</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4710731" y="160982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Management console</a:t>
            </a:r>
          </a:p>
        </p:txBody>
      </p:sp>
      <p:sp>
        <p:nvSpPr>
          <p:cNvPr id="38" name="Rounded Rectangle 37">
            <a:extLst>
              <a:ext uri="{FF2B5EF4-FFF2-40B4-BE49-F238E27FC236}">
                <a16:creationId xmlns:a16="http://schemas.microsoft.com/office/drawing/2014/main" id="{C0030B1B-A541-9449-9469-B999C6DD68B9}"/>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an 38">
            <a:extLst>
              <a:ext uri="{FF2B5EF4-FFF2-40B4-BE49-F238E27FC236}">
                <a16:creationId xmlns:a16="http://schemas.microsoft.com/office/drawing/2014/main" id="{4A76139B-EC77-6048-A895-FC65BC0BC296}"/>
              </a:ext>
            </a:extLst>
          </p:cNvPr>
          <p:cNvSpPr/>
          <p:nvPr/>
        </p:nvSpPr>
        <p:spPr>
          <a:xfrm>
            <a:off x="10277140" y="2543463"/>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1" name="Can 40">
            <a:extLst>
              <a:ext uri="{FF2B5EF4-FFF2-40B4-BE49-F238E27FC236}">
                <a16:creationId xmlns:a16="http://schemas.microsoft.com/office/drawing/2014/main" id="{B4CF960B-F991-8F4F-8B91-15A73D0AD2B5}"/>
              </a:ext>
            </a:extLst>
          </p:cNvPr>
          <p:cNvSpPr/>
          <p:nvPr/>
        </p:nvSpPr>
        <p:spPr>
          <a:xfrm rot="5400000">
            <a:off x="10745543" y="3294624"/>
            <a:ext cx="564736" cy="1468889"/>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1600" dirty="0">
                <a:solidFill>
                  <a:srgbClr val="0000FF"/>
                </a:solidFill>
              </a:rPr>
              <a:t>messaging</a:t>
            </a:r>
          </a:p>
        </p:txBody>
      </p:sp>
      <p:sp>
        <p:nvSpPr>
          <p:cNvPr id="42" name="Can 41">
            <a:extLst>
              <a:ext uri="{FF2B5EF4-FFF2-40B4-BE49-F238E27FC236}">
                <a16:creationId xmlns:a16="http://schemas.microsoft.com/office/drawing/2014/main" id="{0DE0D106-7EE9-1944-9F00-FBE4DC33B711}"/>
              </a:ext>
            </a:extLst>
          </p:cNvPr>
          <p:cNvSpPr/>
          <p:nvPr/>
        </p:nvSpPr>
        <p:spPr>
          <a:xfrm>
            <a:off x="10271299" y="483756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cxnSp>
        <p:nvCxnSpPr>
          <p:cNvPr id="22" name="Straight Connector 21">
            <a:extLst>
              <a:ext uri="{FF2B5EF4-FFF2-40B4-BE49-F238E27FC236}">
                <a16:creationId xmlns:a16="http://schemas.microsoft.com/office/drawing/2014/main" id="{3795F671-F918-9F4C-98C4-F9A88EA3400A}"/>
              </a:ext>
            </a:extLst>
          </p:cNvPr>
          <p:cNvCxnSpPr/>
          <p:nvPr/>
        </p:nvCxnSpPr>
        <p:spPr>
          <a:xfrm>
            <a:off x="3236422" y="5179268"/>
            <a:ext cx="5719157"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514792C-3621-8D4E-BAE5-FEAF18E138E3}"/>
              </a:ext>
            </a:extLst>
          </p:cNvPr>
          <p:cNvCxnSpPr>
            <a:cxnSpLocks/>
            <a:stCxn id="19" idx="2"/>
          </p:cNvCxnSpPr>
          <p:nvPr/>
        </p:nvCxnSpPr>
        <p:spPr>
          <a:xfrm>
            <a:off x="3827572" y="4567228"/>
            <a:ext cx="0"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ADDFDD5-5402-9E40-992E-CBB26365DC14}"/>
              </a:ext>
            </a:extLst>
          </p:cNvPr>
          <p:cNvCxnSpPr>
            <a:cxnSpLocks/>
            <a:stCxn id="26" idx="2"/>
          </p:cNvCxnSpPr>
          <p:nvPr/>
        </p:nvCxnSpPr>
        <p:spPr>
          <a:xfrm>
            <a:off x="8347738" y="4597730"/>
            <a:ext cx="5649" cy="612041"/>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loud Callout 46">
            <a:extLst>
              <a:ext uri="{FF2B5EF4-FFF2-40B4-BE49-F238E27FC236}">
                <a16:creationId xmlns:a16="http://schemas.microsoft.com/office/drawing/2014/main" id="{CD53B589-6E30-8C4A-9478-33CAF7442E04}"/>
              </a:ext>
            </a:extLst>
          </p:cNvPr>
          <p:cNvSpPr/>
          <p:nvPr/>
        </p:nvSpPr>
        <p:spPr>
          <a:xfrm>
            <a:off x="5297820" y="4463762"/>
            <a:ext cx="1738467" cy="1254337"/>
          </a:xfrm>
          <a:prstGeom prst="cloudCallout">
            <a:avLst>
              <a:gd name="adj1" fmla="val -18705"/>
              <a:gd name="adj2" fmla="val 46622"/>
            </a:avLst>
          </a:prstGeom>
          <a:solidFill>
            <a:schemeClr val="tx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eaLnBrk="1" fontAlgn="auto" hangingPunct="1">
              <a:spcBef>
                <a:spcPts val="0"/>
              </a:spcBef>
              <a:spcAft>
                <a:spcPts val="0"/>
              </a:spcAft>
            </a:pPr>
            <a:r>
              <a:rPr lang="en-US" sz="1333" dirty="0">
                <a:solidFill>
                  <a:srgbClr val="0000FF"/>
                </a:solidFill>
                <a:latin typeface="Arial"/>
              </a:rPr>
              <a:t>Network</a:t>
            </a:r>
          </a:p>
        </p:txBody>
      </p:sp>
      <p:cxnSp>
        <p:nvCxnSpPr>
          <p:cNvPr id="49" name="Elbow Connector 48">
            <a:extLst>
              <a:ext uri="{FF2B5EF4-FFF2-40B4-BE49-F238E27FC236}">
                <a16:creationId xmlns:a16="http://schemas.microsoft.com/office/drawing/2014/main" id="{1B9FB76D-E063-CA4C-8513-39AE6E0EBCC1}"/>
              </a:ext>
            </a:extLst>
          </p:cNvPr>
          <p:cNvCxnSpPr>
            <a:cxnSpLocks/>
            <a:stCxn id="29" idx="3"/>
            <a:endCxn id="33" idx="1"/>
          </p:cNvCxnSpPr>
          <p:nvPr/>
        </p:nvCxnSpPr>
        <p:spPr>
          <a:xfrm flipV="1">
            <a:off x="1784199" y="3490253"/>
            <a:ext cx="1041384" cy="130029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88C6EF79-041D-AA42-8E09-CFBE2508694A}"/>
              </a:ext>
            </a:extLst>
          </p:cNvPr>
          <p:cNvCxnSpPr>
            <a:cxnSpLocks/>
            <a:stCxn id="33" idx="2"/>
            <a:endCxn id="36" idx="2"/>
          </p:cNvCxnSpPr>
          <p:nvPr/>
        </p:nvCxnSpPr>
        <p:spPr>
          <a:xfrm rot="16200000" flipH="1">
            <a:off x="5938924" y="1608629"/>
            <a:ext cx="246171" cy="4522307"/>
          </a:xfrm>
          <a:prstGeom prst="bentConnector3">
            <a:avLst>
              <a:gd name="adj1" fmla="val 584011"/>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8374F4EB-0FBC-E345-A62F-C7C436FFBB02}"/>
              </a:ext>
            </a:extLst>
          </p:cNvPr>
          <p:cNvCxnSpPr>
            <a:cxnSpLocks/>
            <a:stCxn id="36" idx="3"/>
            <a:endCxn id="39" idx="2"/>
          </p:cNvCxnSpPr>
          <p:nvPr/>
        </p:nvCxnSpPr>
        <p:spPr>
          <a:xfrm flipV="1">
            <a:off x="9298436" y="2983730"/>
            <a:ext cx="978704" cy="752695"/>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E36A8B43-837F-6E46-9031-8BD5965BCA23}"/>
              </a:ext>
            </a:extLst>
          </p:cNvPr>
          <p:cNvCxnSpPr>
            <a:cxnSpLocks/>
            <a:stCxn id="36" idx="3"/>
            <a:endCxn id="28" idx="2"/>
          </p:cNvCxnSpPr>
          <p:nvPr/>
        </p:nvCxnSpPr>
        <p:spPr>
          <a:xfrm flipV="1">
            <a:off x="9298436" y="1944104"/>
            <a:ext cx="977824" cy="1792321"/>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Elbow Connector 60">
            <a:extLst>
              <a:ext uri="{FF2B5EF4-FFF2-40B4-BE49-F238E27FC236}">
                <a16:creationId xmlns:a16="http://schemas.microsoft.com/office/drawing/2014/main" id="{ADA53843-0EFA-BE48-97CC-73E263C0395E}"/>
              </a:ext>
            </a:extLst>
          </p:cNvPr>
          <p:cNvCxnSpPr>
            <a:cxnSpLocks/>
            <a:stCxn id="36" idx="3"/>
            <a:endCxn id="41" idx="3"/>
          </p:cNvCxnSpPr>
          <p:nvPr/>
        </p:nvCxnSpPr>
        <p:spPr>
          <a:xfrm>
            <a:off x="9298437" y="3736425"/>
            <a:ext cx="995031" cy="292644"/>
          </a:xfrm>
          <a:prstGeom prst="bentConnector3">
            <a:avLst>
              <a:gd name="adj1" fmla="val 50000"/>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EC3C26D-8E8F-C846-AF9F-972CC7F192FA}"/>
              </a:ext>
            </a:extLst>
          </p:cNvPr>
          <p:cNvCxnSpPr>
            <a:cxnSpLocks/>
            <a:stCxn id="36" idx="3"/>
            <a:endCxn id="3" idx="0"/>
          </p:cNvCxnSpPr>
          <p:nvPr/>
        </p:nvCxnSpPr>
        <p:spPr>
          <a:xfrm>
            <a:off x="9298436" y="3736424"/>
            <a:ext cx="730845" cy="1524883"/>
          </a:xfrm>
          <a:prstGeom prst="bentConnector3">
            <a:avLst>
              <a:gd name="adj1" fmla="val 68199"/>
            </a:avLst>
          </a:prstGeom>
          <a:ln>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13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bg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lumMod val="50000"/>
                  </a:schemeClr>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1912190" cy="307777"/>
          </a:xfrm>
          <a:prstGeom prst="rect">
            <a:avLst/>
          </a:prstGeom>
          <a:noFill/>
        </p:spPr>
        <p:txBody>
          <a:bodyPr wrap="none" rtlCol="0">
            <a:spAutoFit/>
          </a:bodyPr>
          <a:lstStyle/>
          <a:p>
            <a:r>
              <a:rPr lang="en-US" sz="1400" dirty="0"/>
              <a:t>[ </a:t>
            </a:r>
            <a:r>
              <a:rPr lang="en-US" sz="1400" dirty="0" err="1"/>
              <a:t>primary_key</a:t>
            </a:r>
            <a:r>
              <a:rPr lang="en-US" sz="1400"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609759" y="2208465"/>
            <a:ext cx="2211092" cy="3007808"/>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Server</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5140637" y="61356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5212212" y="1503837"/>
            <a:ext cx="5341345"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53776"/>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00487" y="1662930"/>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2724325" y="4688931"/>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2724325" y="3551076"/>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2713316" y="282893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306317" y="422432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3945" y="4026381"/>
            <a:ext cx="463544" cy="85943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defTabSz="914377" eaLnBrk="1" fontAlgn="auto" hangingPunct="1">
              <a:spcBef>
                <a:spcPts val="0"/>
              </a:spcBef>
              <a:spcAft>
                <a:spcPts val="0"/>
              </a:spcAft>
            </a:pPr>
            <a:r>
              <a:rPr lang="en-US" sz="1333" b="1" dirty="0">
                <a:solidFill>
                  <a:prstClr val="white"/>
                </a:solidFill>
                <a:latin typeface="Arial"/>
              </a:rPr>
              <a:t>orders</a:t>
            </a:r>
          </a:p>
        </p:txBody>
      </p:sp>
      <p:sp>
        <p:nvSpPr>
          <p:cNvPr id="37" name="Rounded Rectangle 36">
            <a:extLst>
              <a:ext uri="{FF2B5EF4-FFF2-40B4-BE49-F238E27FC236}">
                <a16:creationId xmlns:a16="http://schemas.microsoft.com/office/drawing/2014/main" id="{119E6CE5-ABFA-A444-A975-FA1BDCBFEF09}"/>
              </a:ext>
            </a:extLst>
          </p:cNvPr>
          <p:cNvSpPr/>
          <p:nvPr/>
        </p:nvSpPr>
        <p:spPr>
          <a:xfrm>
            <a:off x="2597375" y="1264661"/>
            <a:ext cx="2223476" cy="625915"/>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Cloud Callout 38">
            <a:extLst>
              <a:ext uri="{FF2B5EF4-FFF2-40B4-BE49-F238E27FC236}">
                <a16:creationId xmlns:a16="http://schemas.microsoft.com/office/drawing/2014/main" id="{D264197D-1709-2549-A585-1F6CD3A5F070}"/>
              </a:ext>
            </a:extLst>
          </p:cNvPr>
          <p:cNvSpPr/>
          <p:nvPr/>
        </p:nvSpPr>
        <p:spPr>
          <a:xfrm>
            <a:off x="10403636" y="4154458"/>
            <a:ext cx="1738467" cy="1254337"/>
          </a:xfrm>
          <a:prstGeom prst="cloudCallout">
            <a:avLst>
              <a:gd name="adj1" fmla="val -18705"/>
              <a:gd name="adj2" fmla="val 46622"/>
            </a:avLst>
          </a:prstGeom>
          <a:solidFill>
            <a:schemeClr val="bg1">
              <a:lumMod val="6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defTabSz="914377" eaLnBrk="1" fontAlgn="auto" hangingPunct="1">
              <a:spcBef>
                <a:spcPts val="0"/>
              </a:spcBef>
              <a:spcAft>
                <a:spcPts val="0"/>
              </a:spcAft>
            </a:pPr>
            <a:endParaRPr lang="en-US" sz="1333" dirty="0">
              <a:solidFill>
                <a:prstClr val="white"/>
              </a:solidFill>
              <a:latin typeface="Arial"/>
            </a:endParaRPr>
          </a:p>
        </p:txBody>
      </p:sp>
      <p:sp>
        <p:nvSpPr>
          <p:cNvPr id="40" name="Can 39">
            <a:extLst>
              <a:ext uri="{FF2B5EF4-FFF2-40B4-BE49-F238E27FC236}">
                <a16:creationId xmlns:a16="http://schemas.microsoft.com/office/drawing/2014/main" id="{0B66C943-9176-7D45-8E7B-7A6E931A9C15}"/>
              </a:ext>
            </a:extLst>
          </p:cNvPr>
          <p:cNvSpPr/>
          <p:nvPr/>
        </p:nvSpPr>
        <p:spPr>
          <a:xfrm>
            <a:off x="10796812" y="2684584"/>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doc</a:t>
            </a:r>
          </a:p>
        </p:txBody>
      </p:sp>
      <p:sp>
        <p:nvSpPr>
          <p:cNvPr id="42" name="Can 41">
            <a:extLst>
              <a:ext uri="{FF2B5EF4-FFF2-40B4-BE49-F238E27FC236}">
                <a16:creationId xmlns:a16="http://schemas.microsoft.com/office/drawing/2014/main" id="{C5EB3913-497B-594A-9BE5-10393B90CD72}"/>
              </a:ext>
            </a:extLst>
          </p:cNvPr>
          <p:cNvSpPr/>
          <p:nvPr/>
        </p:nvSpPr>
        <p:spPr>
          <a:xfrm>
            <a:off x="10651045" y="435788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Data lake</a:t>
            </a:r>
          </a:p>
        </p:txBody>
      </p:sp>
      <p:sp>
        <p:nvSpPr>
          <p:cNvPr id="41" name="Rectangle 40">
            <a:extLst>
              <a:ext uri="{FF2B5EF4-FFF2-40B4-BE49-F238E27FC236}">
                <a16:creationId xmlns:a16="http://schemas.microsoft.com/office/drawing/2014/main" id="{73ADDB24-58E7-A549-BB40-86D0106A2398}"/>
              </a:ext>
            </a:extLst>
          </p:cNvPr>
          <p:cNvSpPr/>
          <p:nvPr/>
        </p:nvSpPr>
        <p:spPr>
          <a:xfrm>
            <a:off x="8306317" y="349011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318105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1105203-BFE1-7741-B1C9-6852B03C5BDF}"/>
              </a:ext>
            </a:extLst>
          </p:cNvPr>
          <p:cNvSpPr/>
          <p:nvPr/>
        </p:nvSpPr>
        <p:spPr>
          <a:xfrm>
            <a:off x="5799807" y="1611113"/>
            <a:ext cx="2211092" cy="399721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 name="Title 1">
            <a:extLst>
              <a:ext uri="{FF2B5EF4-FFF2-40B4-BE49-F238E27FC236}">
                <a16:creationId xmlns:a16="http://schemas.microsoft.com/office/drawing/2014/main" id="{F0537737-E8F1-0341-AD41-3EF860FBC17A}"/>
              </a:ext>
            </a:extLst>
          </p:cNvPr>
          <p:cNvSpPr>
            <a:spLocks noGrp="1"/>
          </p:cNvSpPr>
          <p:nvPr>
            <p:ph type="title"/>
          </p:nvPr>
        </p:nvSpPr>
        <p:spPr>
          <a:xfrm>
            <a:off x="184940" y="59268"/>
            <a:ext cx="11190816" cy="625915"/>
          </a:xfrm>
        </p:spPr>
        <p:txBody>
          <a:bodyPr/>
          <a:lstStyle/>
          <a:p>
            <a:r>
              <a:rPr lang="en-US" sz="2667" dirty="0"/>
              <a:t>IIDR Architecture on k8s? (N/A)</a:t>
            </a:r>
          </a:p>
        </p:txBody>
      </p:sp>
      <p:sp>
        <p:nvSpPr>
          <p:cNvPr id="4" name="Slide Number Placeholder 3">
            <a:extLst>
              <a:ext uri="{FF2B5EF4-FFF2-40B4-BE49-F238E27FC236}">
                <a16:creationId xmlns:a16="http://schemas.microsoft.com/office/drawing/2014/main" id="{0B6903A0-7798-0749-B4D4-D773B3A27F28}"/>
              </a:ext>
            </a:extLst>
          </p:cNvPr>
          <p:cNvSpPr>
            <a:spLocks noGrp="1"/>
          </p:cNvSpPr>
          <p:nvPr>
            <p:ph type="sldNum" sz="quarter" idx="10"/>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defPPr>
              <a:defRPr lang="en-US"/>
            </a:defPPr>
            <a:lvl1pPr marL="0" algn="r" defTabSz="685800" rtl="0" eaLnBrk="1" latinLnBrk="0" hangingPunct="1">
              <a:defRPr sz="900" kern="1200">
                <a:solidFill>
                  <a:schemeClr val="accent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F63A97E-D605-DC42-8452-C14CD1FA87FA}" type="slidenum">
              <a:rPr lang="en-US" smtClean="0">
                <a:solidFill>
                  <a:srgbClr val="5AAAFA"/>
                </a:solidFill>
              </a:rPr>
              <a:pPr/>
              <a:t>38</a:t>
            </a:fld>
            <a:endParaRPr lang="en-US" dirty="0">
              <a:solidFill>
                <a:srgbClr val="5AAAFA"/>
              </a:solidFill>
            </a:endParaRPr>
          </a:p>
        </p:txBody>
      </p:sp>
      <p:sp>
        <p:nvSpPr>
          <p:cNvPr id="7" name="Rectangle 6">
            <a:extLst>
              <a:ext uri="{FF2B5EF4-FFF2-40B4-BE49-F238E27FC236}">
                <a16:creationId xmlns:a16="http://schemas.microsoft.com/office/drawing/2014/main" id="{D376254A-C1F5-9148-9C05-819B1216F74E}"/>
              </a:ext>
            </a:extLst>
          </p:cNvPr>
          <p:cNvSpPr/>
          <p:nvPr/>
        </p:nvSpPr>
        <p:spPr>
          <a:xfrm>
            <a:off x="84392" y="1293107"/>
            <a:ext cx="2164949" cy="4832472"/>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77" eaLnBrk="1" fontAlgn="auto" hangingPunct="1">
              <a:spcBef>
                <a:spcPts val="0"/>
              </a:spcBef>
              <a:spcAft>
                <a:spcPts val="0"/>
              </a:spcAft>
            </a:pPr>
            <a:r>
              <a:rPr lang="en-US" sz="1333" dirty="0">
                <a:solidFill>
                  <a:srgbClr val="7030A0"/>
                </a:solidFill>
                <a:latin typeface="Arial"/>
              </a:rPr>
              <a:t>Legacy runtime</a:t>
            </a:r>
          </a:p>
        </p:txBody>
      </p:sp>
      <p:sp>
        <p:nvSpPr>
          <p:cNvPr id="8" name="Can 7">
            <a:extLst>
              <a:ext uri="{FF2B5EF4-FFF2-40B4-BE49-F238E27FC236}">
                <a16:creationId xmlns:a16="http://schemas.microsoft.com/office/drawing/2014/main" id="{3B289FC4-15A1-BB4A-B5BD-81AAC82E64FD}"/>
              </a:ext>
            </a:extLst>
          </p:cNvPr>
          <p:cNvSpPr/>
          <p:nvPr/>
        </p:nvSpPr>
        <p:spPr>
          <a:xfrm>
            <a:off x="265759" y="2463676"/>
            <a:ext cx="1550971" cy="1921971"/>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9" name="Rectangle 8">
            <a:extLst>
              <a:ext uri="{FF2B5EF4-FFF2-40B4-BE49-F238E27FC236}">
                <a16:creationId xmlns:a16="http://schemas.microsoft.com/office/drawing/2014/main" id="{E9231BC6-282E-B14B-B1B2-8CBFE837781E}"/>
              </a:ext>
            </a:extLst>
          </p:cNvPr>
          <p:cNvSpPr/>
          <p:nvPr/>
        </p:nvSpPr>
        <p:spPr>
          <a:xfrm>
            <a:off x="345272" y="3268790"/>
            <a:ext cx="1134523" cy="9555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00" dirty="0">
                <a:solidFill>
                  <a:schemeClr val="tx1"/>
                </a:solidFill>
                <a:latin typeface="Arial"/>
              </a:rPr>
              <a:t>Orders</a:t>
            </a:r>
          </a:p>
        </p:txBody>
      </p:sp>
      <p:cxnSp>
        <p:nvCxnSpPr>
          <p:cNvPr id="10" name="Straight Connector 9">
            <a:extLst>
              <a:ext uri="{FF2B5EF4-FFF2-40B4-BE49-F238E27FC236}">
                <a16:creationId xmlns:a16="http://schemas.microsoft.com/office/drawing/2014/main" id="{FED3DD4A-77DD-3B4F-9E9D-E5BA08D8048F}"/>
              </a:ext>
            </a:extLst>
          </p:cNvPr>
          <p:cNvCxnSpPr>
            <a:cxnSpLocks/>
          </p:cNvCxnSpPr>
          <p:nvPr/>
        </p:nvCxnSpPr>
        <p:spPr>
          <a:xfrm>
            <a:off x="365083" y="3565117"/>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02C1FE-6A99-B940-B69E-1A00B7865C86}"/>
              </a:ext>
            </a:extLst>
          </p:cNvPr>
          <p:cNvCxnSpPr>
            <a:cxnSpLocks/>
          </p:cNvCxnSpPr>
          <p:nvPr/>
        </p:nvCxnSpPr>
        <p:spPr>
          <a:xfrm>
            <a:off x="365083" y="3715309"/>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5C527A4-6C9A-1842-B296-014A4AF62B58}"/>
              </a:ext>
            </a:extLst>
          </p:cNvPr>
          <p:cNvCxnSpPr>
            <a:cxnSpLocks/>
          </p:cNvCxnSpPr>
          <p:nvPr/>
        </p:nvCxnSpPr>
        <p:spPr>
          <a:xfrm>
            <a:off x="365083" y="3874333"/>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A4C3777-325D-A645-8CB5-AD6EA2D8A383}"/>
              </a:ext>
            </a:extLst>
          </p:cNvPr>
          <p:cNvCxnSpPr>
            <a:cxnSpLocks/>
          </p:cNvCxnSpPr>
          <p:nvPr/>
        </p:nvCxnSpPr>
        <p:spPr>
          <a:xfrm>
            <a:off x="365083" y="4068696"/>
            <a:ext cx="1088211"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B6070ED-C99B-8D42-8BA8-70C5A9DAE8B6}"/>
              </a:ext>
            </a:extLst>
          </p:cNvPr>
          <p:cNvSpPr txBox="1"/>
          <p:nvPr/>
        </p:nvSpPr>
        <p:spPr>
          <a:xfrm>
            <a:off x="15852" y="4170582"/>
            <a:ext cx="2002921" cy="318100"/>
          </a:xfrm>
          <a:prstGeom prst="rect">
            <a:avLst/>
          </a:prstGeom>
          <a:noFill/>
        </p:spPr>
        <p:txBody>
          <a:bodyPr wrap="none" rtlCol="0">
            <a:spAutoFit/>
          </a:bodyPr>
          <a:lstStyle/>
          <a:p>
            <a:r>
              <a:rPr lang="en-US" sz="1467" dirty="0"/>
              <a:t>[ </a:t>
            </a:r>
            <a:r>
              <a:rPr lang="en-US" sz="1467" dirty="0" err="1"/>
              <a:t>primary_key</a:t>
            </a:r>
            <a:r>
              <a:rPr lang="en-US" sz="1467" dirty="0"/>
              <a:t>, values]</a:t>
            </a:r>
          </a:p>
        </p:txBody>
      </p:sp>
      <p:sp>
        <p:nvSpPr>
          <p:cNvPr id="15" name="Rectangle 14">
            <a:extLst>
              <a:ext uri="{FF2B5EF4-FFF2-40B4-BE49-F238E27FC236}">
                <a16:creationId xmlns:a16="http://schemas.microsoft.com/office/drawing/2014/main" id="{4E60F32C-4806-474B-AA91-BB92AD7EE48E}"/>
              </a:ext>
            </a:extLst>
          </p:cNvPr>
          <p:cNvSpPr/>
          <p:nvPr/>
        </p:nvSpPr>
        <p:spPr>
          <a:xfrm>
            <a:off x="5555279" y="1915970"/>
            <a:ext cx="2211092" cy="3988681"/>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6" name="Rectangle 5">
            <a:extLst>
              <a:ext uri="{FF2B5EF4-FFF2-40B4-BE49-F238E27FC236}">
                <a16:creationId xmlns:a16="http://schemas.microsoft.com/office/drawing/2014/main" id="{35D4B4E4-8188-D64E-A319-27B710386238}"/>
              </a:ext>
            </a:extLst>
          </p:cNvPr>
          <p:cNvSpPr/>
          <p:nvPr/>
        </p:nvSpPr>
        <p:spPr>
          <a:xfrm>
            <a:off x="5310751" y="228366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17" name="Rectangle 16">
            <a:extLst>
              <a:ext uri="{FF2B5EF4-FFF2-40B4-BE49-F238E27FC236}">
                <a16:creationId xmlns:a16="http://schemas.microsoft.com/office/drawing/2014/main" id="{A6200BFA-C68F-1B4A-9CB4-A03970E7C9F5}"/>
              </a:ext>
            </a:extLst>
          </p:cNvPr>
          <p:cNvSpPr/>
          <p:nvPr/>
        </p:nvSpPr>
        <p:spPr>
          <a:xfrm>
            <a:off x="5377392" y="4942030"/>
            <a:ext cx="1962683" cy="41213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Zookeeper</a:t>
            </a:r>
          </a:p>
        </p:txBody>
      </p:sp>
      <p:sp>
        <p:nvSpPr>
          <p:cNvPr id="18" name="Rectangle 17">
            <a:extLst>
              <a:ext uri="{FF2B5EF4-FFF2-40B4-BE49-F238E27FC236}">
                <a16:creationId xmlns:a16="http://schemas.microsoft.com/office/drawing/2014/main" id="{7D55D394-3E8B-8442-92A5-5183E19EA879}"/>
              </a:ext>
            </a:extLst>
          </p:cNvPr>
          <p:cNvSpPr/>
          <p:nvPr/>
        </p:nvSpPr>
        <p:spPr>
          <a:xfrm>
            <a:off x="5377391" y="4119922"/>
            <a:ext cx="1962684" cy="6328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b="1" dirty="0">
                <a:solidFill>
                  <a:srgbClr val="7030A0"/>
                </a:solidFill>
                <a:latin typeface="Arial"/>
              </a:rPr>
              <a:t>Kafka</a:t>
            </a:r>
          </a:p>
        </p:txBody>
      </p:sp>
      <p:sp>
        <p:nvSpPr>
          <p:cNvPr id="19" name="Rectangle 18">
            <a:extLst>
              <a:ext uri="{FF2B5EF4-FFF2-40B4-BE49-F238E27FC236}">
                <a16:creationId xmlns:a16="http://schemas.microsoft.com/office/drawing/2014/main" id="{1D862B30-FA6A-7142-9E31-B9D18A6E7B30}"/>
              </a:ext>
            </a:extLst>
          </p:cNvPr>
          <p:cNvSpPr/>
          <p:nvPr/>
        </p:nvSpPr>
        <p:spPr>
          <a:xfrm>
            <a:off x="2929546" y="2293750"/>
            <a:ext cx="2211092" cy="38419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0" name="Rectangle 19">
            <a:extLst>
              <a:ext uri="{FF2B5EF4-FFF2-40B4-BE49-F238E27FC236}">
                <a16:creationId xmlns:a16="http://schemas.microsoft.com/office/drawing/2014/main" id="{529E1F11-D855-A948-8A18-F5AF64C7B900}"/>
              </a:ext>
            </a:extLst>
          </p:cNvPr>
          <p:cNvSpPr/>
          <p:nvPr/>
        </p:nvSpPr>
        <p:spPr>
          <a:xfrm>
            <a:off x="5483715" y="2751750"/>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1" name="Rectangle 20">
            <a:extLst>
              <a:ext uri="{FF2B5EF4-FFF2-40B4-BE49-F238E27FC236}">
                <a16:creationId xmlns:a16="http://schemas.microsoft.com/office/drawing/2014/main" id="{90C3F135-BB99-2240-BE96-38FA227CBDE8}"/>
              </a:ext>
            </a:extLst>
          </p:cNvPr>
          <p:cNvSpPr/>
          <p:nvPr/>
        </p:nvSpPr>
        <p:spPr>
          <a:xfrm>
            <a:off x="3147099" y="2844649"/>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pic>
        <p:nvPicPr>
          <p:cNvPr id="23" name="Picture 22">
            <a:extLst>
              <a:ext uri="{FF2B5EF4-FFF2-40B4-BE49-F238E27FC236}">
                <a16:creationId xmlns:a16="http://schemas.microsoft.com/office/drawing/2014/main" id="{559DBD67-D41D-124E-BB39-080BB87ACE65}"/>
              </a:ext>
            </a:extLst>
          </p:cNvPr>
          <p:cNvPicPr>
            <a:picLocks noChangeAspect="1"/>
          </p:cNvPicPr>
          <p:nvPr/>
        </p:nvPicPr>
        <p:blipFill>
          <a:blip r:embed="rId3"/>
          <a:stretch>
            <a:fillRect/>
          </a:stretch>
        </p:blipFill>
        <p:spPr>
          <a:xfrm>
            <a:off x="2419455" y="6002867"/>
            <a:ext cx="510091" cy="498453"/>
          </a:xfrm>
          <a:prstGeom prst="rect">
            <a:avLst/>
          </a:prstGeom>
        </p:spPr>
      </p:pic>
      <p:sp>
        <p:nvSpPr>
          <p:cNvPr id="25" name="Rounded Rectangle 24">
            <a:extLst>
              <a:ext uri="{FF2B5EF4-FFF2-40B4-BE49-F238E27FC236}">
                <a16:creationId xmlns:a16="http://schemas.microsoft.com/office/drawing/2014/main" id="{C48D16DC-02F4-1C4A-B53E-FF34EA271FD6}"/>
              </a:ext>
            </a:extLst>
          </p:cNvPr>
          <p:cNvSpPr/>
          <p:nvPr/>
        </p:nvSpPr>
        <p:spPr>
          <a:xfrm>
            <a:off x="2501712" y="1503837"/>
            <a:ext cx="8201517" cy="4926596"/>
          </a:xfrm>
          <a:prstGeom prst="roundRect">
            <a:avLst>
              <a:gd name="adj" fmla="val 3640"/>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26" name="Rectangle 25">
            <a:extLst>
              <a:ext uri="{FF2B5EF4-FFF2-40B4-BE49-F238E27FC236}">
                <a16:creationId xmlns:a16="http://schemas.microsoft.com/office/drawing/2014/main" id="{77141BD6-AF30-C946-82E8-D916293F8660}"/>
              </a:ext>
            </a:extLst>
          </p:cNvPr>
          <p:cNvSpPr/>
          <p:nvPr/>
        </p:nvSpPr>
        <p:spPr>
          <a:xfrm>
            <a:off x="8176046" y="2293750"/>
            <a:ext cx="2211092" cy="3709117"/>
          </a:xfrm>
          <a:prstGeom prst="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r>
              <a:rPr lang="en-US" sz="1333" dirty="0">
                <a:solidFill>
                  <a:prstClr val="white"/>
                </a:solidFill>
                <a:latin typeface="Arial"/>
              </a:rPr>
              <a:t>Worker Node</a:t>
            </a:r>
          </a:p>
        </p:txBody>
      </p:sp>
      <p:sp>
        <p:nvSpPr>
          <p:cNvPr id="27" name="Rectangle 26">
            <a:extLst>
              <a:ext uri="{FF2B5EF4-FFF2-40B4-BE49-F238E27FC236}">
                <a16:creationId xmlns:a16="http://schemas.microsoft.com/office/drawing/2014/main" id="{D3FFAED7-F83E-D943-8861-5001DB56DD55}"/>
              </a:ext>
            </a:extLst>
          </p:cNvPr>
          <p:cNvSpPr/>
          <p:nvPr/>
        </p:nvSpPr>
        <p:spPr>
          <a:xfrm>
            <a:off x="8338675" y="2695527"/>
            <a:ext cx="1847560" cy="4323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err="1">
                <a:solidFill>
                  <a:srgbClr val="7030A0"/>
                </a:solidFill>
                <a:latin typeface="Arial"/>
              </a:rPr>
              <a:t>Kubelet</a:t>
            </a:r>
            <a:endParaRPr lang="en-US" sz="1333" b="1" dirty="0">
              <a:solidFill>
                <a:srgbClr val="7030A0"/>
              </a:solidFill>
              <a:latin typeface="Arial"/>
            </a:endParaRPr>
          </a:p>
        </p:txBody>
      </p:sp>
      <p:sp>
        <p:nvSpPr>
          <p:cNvPr id="28" name="Can 27">
            <a:extLst>
              <a:ext uri="{FF2B5EF4-FFF2-40B4-BE49-F238E27FC236}">
                <a16:creationId xmlns:a16="http://schemas.microsoft.com/office/drawing/2014/main" id="{C98413FA-5876-3D46-9393-64B3968422CC}"/>
              </a:ext>
            </a:extLst>
          </p:cNvPr>
          <p:cNvSpPr/>
          <p:nvPr/>
        </p:nvSpPr>
        <p:spPr>
          <a:xfrm>
            <a:off x="10830195" y="4068696"/>
            <a:ext cx="1219200" cy="880533"/>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rgbClr val="0000FF"/>
                </a:solidFill>
              </a:rPr>
              <a:t>RDBMS</a:t>
            </a:r>
          </a:p>
        </p:txBody>
      </p:sp>
      <p:sp>
        <p:nvSpPr>
          <p:cNvPr id="29" name="Rectangle 28">
            <a:extLst>
              <a:ext uri="{FF2B5EF4-FFF2-40B4-BE49-F238E27FC236}">
                <a16:creationId xmlns:a16="http://schemas.microsoft.com/office/drawing/2014/main" id="{E34B5573-5296-EB43-8ED7-03147E397F6F}"/>
              </a:ext>
            </a:extLst>
          </p:cNvPr>
          <p:cNvSpPr/>
          <p:nvPr/>
        </p:nvSpPr>
        <p:spPr>
          <a:xfrm>
            <a:off x="278924" y="4597731"/>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logs</a:t>
            </a:r>
          </a:p>
        </p:txBody>
      </p:sp>
      <p:sp>
        <p:nvSpPr>
          <p:cNvPr id="30" name="Rectangle 29">
            <a:extLst>
              <a:ext uri="{FF2B5EF4-FFF2-40B4-BE49-F238E27FC236}">
                <a16:creationId xmlns:a16="http://schemas.microsoft.com/office/drawing/2014/main" id="{6DB42280-0530-0B46-B1BE-25F40EDA065B}"/>
              </a:ext>
            </a:extLst>
          </p:cNvPr>
          <p:cNvSpPr/>
          <p:nvPr/>
        </p:nvSpPr>
        <p:spPr>
          <a:xfrm>
            <a:off x="265759" y="5179268"/>
            <a:ext cx="1505275" cy="385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Store procedure</a:t>
            </a:r>
          </a:p>
        </p:txBody>
      </p:sp>
      <p:sp>
        <p:nvSpPr>
          <p:cNvPr id="31" name="Can 30">
            <a:extLst>
              <a:ext uri="{FF2B5EF4-FFF2-40B4-BE49-F238E27FC236}">
                <a16:creationId xmlns:a16="http://schemas.microsoft.com/office/drawing/2014/main" id="{178CFF30-538E-FA4B-AB5C-DFB51FF066B8}"/>
              </a:ext>
            </a:extLst>
          </p:cNvPr>
          <p:cNvSpPr/>
          <p:nvPr/>
        </p:nvSpPr>
        <p:spPr>
          <a:xfrm>
            <a:off x="3044112" y="5608324"/>
            <a:ext cx="1171427" cy="736592"/>
          </a:xfrm>
          <a:prstGeom prst="can">
            <a:avLst/>
          </a:prstGeom>
          <a:solidFill>
            <a:schemeClr val="bg1"/>
          </a:solidFill>
          <a:ln w="31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333" dirty="0">
                <a:solidFill>
                  <a:srgbClr val="0000FF"/>
                </a:solidFill>
              </a:rPr>
              <a:t>PV - metadata</a:t>
            </a:r>
          </a:p>
        </p:txBody>
      </p:sp>
      <p:sp>
        <p:nvSpPr>
          <p:cNvPr id="32" name="Rectangle 31">
            <a:extLst>
              <a:ext uri="{FF2B5EF4-FFF2-40B4-BE49-F238E27FC236}">
                <a16:creationId xmlns:a16="http://schemas.microsoft.com/office/drawing/2014/main" id="{D4AB8575-07BF-4443-8571-3D023639BA05}"/>
              </a:ext>
            </a:extLst>
          </p:cNvPr>
          <p:cNvSpPr/>
          <p:nvPr/>
        </p:nvSpPr>
        <p:spPr>
          <a:xfrm>
            <a:off x="3044112" y="4470469"/>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Kafka Agent</a:t>
            </a:r>
          </a:p>
        </p:txBody>
      </p:sp>
      <p:sp>
        <p:nvSpPr>
          <p:cNvPr id="33" name="Rectangle 32">
            <a:extLst>
              <a:ext uri="{FF2B5EF4-FFF2-40B4-BE49-F238E27FC236}">
                <a16:creationId xmlns:a16="http://schemas.microsoft.com/office/drawing/2014/main" id="{A0BE5207-1E88-9C44-A915-97AC6BD39ACB}"/>
              </a:ext>
            </a:extLst>
          </p:cNvPr>
          <p:cNvSpPr/>
          <p:nvPr/>
        </p:nvSpPr>
        <p:spPr>
          <a:xfrm>
            <a:off x="3033103" y="374833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IIDR Capture Agent</a:t>
            </a:r>
          </a:p>
        </p:txBody>
      </p:sp>
      <p:sp>
        <p:nvSpPr>
          <p:cNvPr id="34" name="Rectangle 33">
            <a:extLst>
              <a:ext uri="{FF2B5EF4-FFF2-40B4-BE49-F238E27FC236}">
                <a16:creationId xmlns:a16="http://schemas.microsoft.com/office/drawing/2014/main" id="{D50F2EC1-51C0-0444-9C6F-FC3A0AB0F639}"/>
              </a:ext>
            </a:extLst>
          </p:cNvPr>
          <p:cNvSpPr/>
          <p:nvPr/>
        </p:nvSpPr>
        <p:spPr>
          <a:xfrm>
            <a:off x="8270282" y="3308673"/>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dirty="0">
                <a:solidFill>
                  <a:schemeClr val="tx1"/>
                </a:solidFill>
                <a:latin typeface="Arial"/>
              </a:rPr>
              <a:t>Kafka Connect Sink</a:t>
            </a:r>
          </a:p>
        </p:txBody>
      </p:sp>
      <p:sp>
        <p:nvSpPr>
          <p:cNvPr id="35" name="Can 34">
            <a:extLst>
              <a:ext uri="{FF2B5EF4-FFF2-40B4-BE49-F238E27FC236}">
                <a16:creationId xmlns:a16="http://schemas.microsoft.com/office/drawing/2014/main" id="{9B3738DE-90A1-CE47-A065-CAFC8905193F}"/>
              </a:ext>
            </a:extLst>
          </p:cNvPr>
          <p:cNvSpPr/>
          <p:nvPr/>
        </p:nvSpPr>
        <p:spPr>
          <a:xfrm rot="5400000">
            <a:off x="6298669" y="4163761"/>
            <a:ext cx="376268" cy="646496"/>
          </a:xfrm>
          <a:prstGeom prst="can">
            <a:avLst/>
          </a:prstGeom>
          <a:solidFill>
            <a:schemeClr val="accent1">
              <a:lumMod val="40000"/>
              <a:lumOff val="6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77" eaLnBrk="1" fontAlgn="auto" hangingPunct="1">
              <a:spcBef>
                <a:spcPts val="0"/>
              </a:spcBef>
              <a:spcAft>
                <a:spcPts val="0"/>
              </a:spcAft>
            </a:pPr>
            <a:endParaRPr lang="en-US" sz="1333" dirty="0">
              <a:solidFill>
                <a:prstClr val="white"/>
              </a:solidFill>
              <a:latin typeface="Arial"/>
            </a:endParaRPr>
          </a:p>
        </p:txBody>
      </p:sp>
      <p:sp>
        <p:nvSpPr>
          <p:cNvPr id="37" name="Rounded Rectangle 36">
            <a:extLst>
              <a:ext uri="{FF2B5EF4-FFF2-40B4-BE49-F238E27FC236}">
                <a16:creationId xmlns:a16="http://schemas.microsoft.com/office/drawing/2014/main" id="{119E6CE5-ABFA-A444-A975-FA1BDCBFEF09}"/>
              </a:ext>
            </a:extLst>
          </p:cNvPr>
          <p:cNvSpPr/>
          <p:nvPr/>
        </p:nvSpPr>
        <p:spPr>
          <a:xfrm>
            <a:off x="8010899" y="855134"/>
            <a:ext cx="2692331" cy="574737"/>
          </a:xfrm>
          <a:prstGeom prst="roundRect">
            <a:avLst/>
          </a:prstGeom>
          <a:solidFill>
            <a:srgbClr val="1B44A7"/>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prstClr val="white"/>
                </a:solidFill>
                <a:latin typeface="Arial"/>
              </a:rPr>
              <a:t>IIDR management console</a:t>
            </a:r>
          </a:p>
        </p:txBody>
      </p:sp>
      <p:sp>
        <p:nvSpPr>
          <p:cNvPr id="38" name="Rounded Rectangle 37">
            <a:extLst>
              <a:ext uri="{FF2B5EF4-FFF2-40B4-BE49-F238E27FC236}">
                <a16:creationId xmlns:a16="http://schemas.microsoft.com/office/drawing/2014/main" id="{9A763F81-CEF5-6A44-9E3A-0D9D7E4910DB}"/>
              </a:ext>
            </a:extLst>
          </p:cNvPr>
          <p:cNvSpPr/>
          <p:nvPr/>
        </p:nvSpPr>
        <p:spPr>
          <a:xfrm>
            <a:off x="200130" y="1503837"/>
            <a:ext cx="1637404" cy="61358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467" dirty="0">
                <a:solidFill>
                  <a:srgbClr val="0000FF"/>
                </a:solidFill>
                <a:latin typeface="Arial"/>
              </a:rPr>
              <a:t>Business App</a:t>
            </a:r>
          </a:p>
        </p:txBody>
      </p:sp>
      <p:sp>
        <p:nvSpPr>
          <p:cNvPr id="39" name="Rectangle 38">
            <a:extLst>
              <a:ext uri="{FF2B5EF4-FFF2-40B4-BE49-F238E27FC236}">
                <a16:creationId xmlns:a16="http://schemas.microsoft.com/office/drawing/2014/main" id="{9A7B279A-03D8-4C44-88AE-E4223FB67DB2}"/>
              </a:ext>
            </a:extLst>
          </p:cNvPr>
          <p:cNvSpPr/>
          <p:nvPr/>
        </p:nvSpPr>
        <p:spPr>
          <a:xfrm>
            <a:off x="8270281" y="4130152"/>
            <a:ext cx="1950547" cy="51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eaLnBrk="1" fontAlgn="auto" hangingPunct="1">
              <a:spcBef>
                <a:spcPts val="0"/>
              </a:spcBef>
              <a:spcAft>
                <a:spcPts val="0"/>
              </a:spcAft>
            </a:pPr>
            <a:r>
              <a:rPr lang="en-US" sz="1333" b="1" dirty="0">
                <a:solidFill>
                  <a:srgbClr val="7030A0"/>
                </a:solidFill>
                <a:latin typeface="Arial"/>
              </a:rPr>
              <a:t>Kafka Schema Registry </a:t>
            </a:r>
          </a:p>
        </p:txBody>
      </p:sp>
    </p:spTree>
    <p:extLst>
      <p:ext uri="{BB962C8B-B14F-4D97-AF65-F5344CB8AC3E}">
        <p14:creationId xmlns:p14="http://schemas.microsoft.com/office/powerpoint/2010/main" val="1934441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a:t>
            </a:r>
            <a:r>
              <a:rPr lang="mr-IN" dirty="0"/>
              <a:t>–</a:t>
            </a:r>
            <a:r>
              <a:rPr lang="en-US" dirty="0"/>
              <a:t> What should we build?</a:t>
            </a:r>
          </a:p>
        </p:txBody>
      </p:sp>
      <p:sp>
        <p:nvSpPr>
          <p:cNvPr id="3" name="Content Placeholder 2"/>
          <p:cNvSpPr>
            <a:spLocks noGrp="1"/>
          </p:cNvSpPr>
          <p:nvPr>
            <p:ph idx="1"/>
          </p:nvPr>
        </p:nvSpPr>
        <p:spPr/>
        <p:txBody>
          <a:bodyPr numCol="2"/>
          <a:lstStyle/>
          <a:p>
            <a:r>
              <a:rPr lang="en-US" dirty="0"/>
              <a:t>Business logic</a:t>
            </a:r>
          </a:p>
          <a:p>
            <a:r>
              <a:rPr lang="en-US" dirty="0"/>
              <a:t>User interface</a:t>
            </a:r>
          </a:p>
          <a:p>
            <a:r>
              <a:rPr lang="en-US" dirty="0"/>
              <a:t>Integration flow</a:t>
            </a:r>
          </a:p>
          <a:p>
            <a:r>
              <a:rPr lang="en-US" dirty="0"/>
              <a:t>Decision logic</a:t>
            </a:r>
          </a:p>
          <a:p>
            <a:r>
              <a:rPr lang="en-US" dirty="0"/>
              <a:t>Business KPI</a:t>
            </a:r>
          </a:p>
          <a:p>
            <a:r>
              <a:rPr lang="en-US" dirty="0"/>
              <a:t>Monitoring</a:t>
            </a:r>
          </a:p>
          <a:p>
            <a:r>
              <a:rPr lang="en-US" dirty="0"/>
              <a:t>Tests</a:t>
            </a:r>
          </a:p>
          <a:p>
            <a:r>
              <a:rPr lang="en-US" dirty="0"/>
              <a:t>API</a:t>
            </a:r>
          </a:p>
          <a:p>
            <a:r>
              <a:rPr lang="en-US" dirty="0"/>
              <a:t>Logging</a:t>
            </a:r>
          </a:p>
          <a:p>
            <a:r>
              <a:rPr lang="en-US" dirty="0"/>
              <a:t>Reporting</a:t>
            </a:r>
          </a:p>
          <a:p>
            <a:r>
              <a:rPr lang="en-US" dirty="0"/>
              <a:t>Health check</a:t>
            </a:r>
          </a:p>
          <a:p>
            <a:r>
              <a:rPr lang="en-US" dirty="0"/>
              <a:t>Business Dashboard</a:t>
            </a:r>
          </a:p>
          <a:p>
            <a:r>
              <a:rPr lang="en-US" dirty="0"/>
              <a:t>Operational Dashboard</a:t>
            </a:r>
          </a:p>
          <a:p>
            <a:r>
              <a:rPr lang="en-US" dirty="0"/>
              <a:t>Run book</a:t>
            </a:r>
          </a:p>
          <a:p>
            <a:r>
              <a:rPr lang="en-US" dirty="0"/>
              <a:t>Capabilities to automate work</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4</a:t>
            </a:fld>
            <a:endParaRPr lang="en-US" dirty="0">
              <a:solidFill>
                <a:srgbClr val="6D7777"/>
              </a:solidFill>
            </a:endParaRPr>
          </a:p>
        </p:txBody>
      </p:sp>
    </p:spTree>
    <p:extLst>
      <p:ext uri="{BB962C8B-B14F-4D97-AF65-F5344CB8AC3E}">
        <p14:creationId xmlns:p14="http://schemas.microsoft.com/office/powerpoint/2010/main" val="26267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788" y="60120"/>
            <a:ext cx="10886813" cy="615570"/>
          </a:xfrm>
        </p:spPr>
        <p:txBody>
          <a:bodyPr/>
          <a:lstStyle/>
          <a:p>
            <a:pPr algn="l"/>
            <a:r>
              <a:rPr lang="en-US" dirty="0"/>
              <a:t>Why Event Driven Architecture: app today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5</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224477" y="2789323"/>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477" y="1784377"/>
            <a:ext cx="1714500" cy="762000"/>
          </a:xfrm>
          <a:prstGeom prst="rect">
            <a:avLst/>
          </a:prstGeom>
        </p:spPr>
      </p:pic>
      <p:sp>
        <p:nvSpPr>
          <p:cNvPr id="7" name="Rectangle 6"/>
          <p:cNvSpPr/>
          <p:nvPr/>
        </p:nvSpPr>
        <p:spPr>
          <a:xfrm>
            <a:off x="1224477"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Server Pages</a:t>
            </a:r>
            <a:endParaRPr lang="en-US" sz="1400" dirty="0">
              <a:solidFill>
                <a:srgbClr val="7030A0"/>
              </a:solidFill>
            </a:endParaRPr>
          </a:p>
        </p:txBody>
      </p:sp>
      <p:sp>
        <p:nvSpPr>
          <p:cNvPr id="8" name="Rectangle 7"/>
          <p:cNvSpPr/>
          <p:nvPr/>
        </p:nvSpPr>
        <p:spPr>
          <a:xfrm>
            <a:off x="2350653" y="4022377"/>
            <a:ext cx="89526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BFF</a:t>
            </a:r>
          </a:p>
        </p:txBody>
      </p:sp>
      <p:sp>
        <p:nvSpPr>
          <p:cNvPr id="9" name="Rectangle 8"/>
          <p:cNvSpPr/>
          <p:nvPr/>
        </p:nvSpPr>
        <p:spPr>
          <a:xfrm>
            <a:off x="2061851" y="3385069"/>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sp>
        <p:nvSpPr>
          <p:cNvPr id="10" name="Rectangle 9"/>
          <p:cNvSpPr/>
          <p:nvPr/>
        </p:nvSpPr>
        <p:spPr>
          <a:xfrm>
            <a:off x="4272477" y="4022377"/>
            <a:ext cx="1128510"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Shared APIs</a:t>
            </a:r>
            <a:endParaRPr lang="en-US" sz="1400" dirty="0">
              <a:solidFill>
                <a:srgbClr val="7030A0"/>
              </a:solidFill>
            </a:endParaRPr>
          </a:p>
        </p:txBody>
      </p:sp>
      <p:sp>
        <p:nvSpPr>
          <p:cNvPr id="11" name="Rectangle 10"/>
          <p:cNvSpPr/>
          <p:nvPr/>
        </p:nvSpPr>
        <p:spPr>
          <a:xfrm>
            <a:off x="5745090" y="4022377"/>
            <a:ext cx="1124784"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Channel Specific APIs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7642" y="1264006"/>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5090" y="1281447"/>
            <a:ext cx="577161" cy="686749"/>
          </a:xfrm>
          <a:prstGeom prst="rect">
            <a:avLst/>
          </a:prstGeom>
        </p:spPr>
      </p:pic>
      <p:sp>
        <p:nvSpPr>
          <p:cNvPr id="15" name="Rectangle 14"/>
          <p:cNvSpPr/>
          <p:nvPr/>
        </p:nvSpPr>
        <p:spPr>
          <a:xfrm>
            <a:off x="1224477" y="5074334"/>
            <a:ext cx="480919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7030A0"/>
                </a:solidFill>
              </a:rPr>
              <a:t>Backend Web APIs</a:t>
            </a:r>
            <a:endParaRPr lang="en-US" sz="1200" dirty="0">
              <a:solidFill>
                <a:srgbClr val="7030A0"/>
              </a:solidFill>
            </a:endParaRPr>
          </a:p>
        </p:txBody>
      </p:sp>
      <p:sp>
        <p:nvSpPr>
          <p:cNvPr id="16" name="Rectangle 15"/>
          <p:cNvSpPr/>
          <p:nvPr/>
        </p:nvSpPr>
        <p:spPr>
          <a:xfrm>
            <a:off x="4907641" y="2187701"/>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328228" y="2232879"/>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sp>
        <p:nvSpPr>
          <p:cNvPr id="18" name="Rectangle 17"/>
          <p:cNvSpPr/>
          <p:nvPr/>
        </p:nvSpPr>
        <p:spPr>
          <a:xfrm>
            <a:off x="7539520" y="4022377"/>
            <a:ext cx="992023"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Partner APIs</a:t>
            </a:r>
          </a:p>
        </p:txBody>
      </p:sp>
      <p:sp>
        <p:nvSpPr>
          <p:cNvPr id="19" name="Rectangle 18"/>
          <p:cNvSpPr/>
          <p:nvPr/>
        </p:nvSpPr>
        <p:spPr>
          <a:xfrm>
            <a:off x="6417252" y="5074334"/>
            <a:ext cx="2484357"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Backend Processing</a:t>
            </a:r>
          </a:p>
        </p:txBody>
      </p:sp>
      <p:cxnSp>
        <p:nvCxnSpPr>
          <p:cNvPr id="21" name="Elbow Connector 20"/>
          <p:cNvCxnSpPr>
            <a:stCxn id="16" idx="2"/>
            <a:endCxn id="12" idx="0"/>
          </p:cNvCxnSpPr>
          <p:nvPr/>
        </p:nvCxnSpPr>
        <p:spPr>
          <a:xfrm rot="16200000" flipH="1">
            <a:off x="5658715" y="2502607"/>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18" idx="0"/>
          </p:cNvCxnSpPr>
          <p:nvPr/>
        </p:nvCxnSpPr>
        <p:spPr>
          <a:xfrm rot="5400000">
            <a:off x="7320122" y="3306966"/>
            <a:ext cx="1430822"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10" idx="0"/>
          </p:cNvCxnSpPr>
          <p:nvPr/>
        </p:nvCxnSpPr>
        <p:spPr>
          <a:xfrm rot="5400000">
            <a:off x="4487839" y="2895270"/>
            <a:ext cx="1476000" cy="778214"/>
          </a:xfrm>
          <a:prstGeom prst="bentConnector3">
            <a:avLst>
              <a:gd name="adj1" fmla="val 23449"/>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8" idx="0"/>
          </p:cNvCxnSpPr>
          <p:nvPr/>
        </p:nvCxnSpPr>
        <p:spPr>
          <a:xfrm rot="16200000" flipH="1">
            <a:off x="2451578" y="3675668"/>
            <a:ext cx="358978" cy="33444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5" idx="2"/>
            <a:endCxn id="7" idx="0"/>
          </p:cNvCxnSpPr>
          <p:nvPr/>
        </p:nvCxnSpPr>
        <p:spPr>
          <a:xfrm rot="5400000">
            <a:off x="1697430" y="3638080"/>
            <a:ext cx="358978" cy="409616"/>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7" idx="2"/>
            <a:endCxn id="15" idx="0"/>
          </p:cNvCxnSpPr>
          <p:nvPr/>
        </p:nvCxnSpPr>
        <p:spPr>
          <a:xfrm rot="16200000" flipH="1">
            <a:off x="2402944" y="3848203"/>
            <a:ext cx="495297" cy="195696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8" idx="3"/>
            <a:endCxn id="15" idx="0"/>
          </p:cNvCxnSpPr>
          <p:nvPr/>
        </p:nvCxnSpPr>
        <p:spPr>
          <a:xfrm>
            <a:off x="3245920" y="4300707"/>
            <a:ext cx="383154" cy="773627"/>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72478" y="3245904"/>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42" name="Elbow Connector 41"/>
          <p:cNvCxnSpPr>
            <a:stCxn id="10" idx="2"/>
          </p:cNvCxnSpPr>
          <p:nvPr/>
        </p:nvCxnSpPr>
        <p:spPr>
          <a:xfrm rot="5400000">
            <a:off x="4566724" y="4849045"/>
            <a:ext cx="540016" cy="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1" idx="2"/>
            <a:endCxn id="15" idx="0"/>
          </p:cNvCxnSpPr>
          <p:nvPr/>
        </p:nvCxnSpPr>
        <p:spPr>
          <a:xfrm rot="5400000">
            <a:off x="4720630" y="3487481"/>
            <a:ext cx="495297" cy="267840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19" idx="1"/>
            <a:endCxn id="15" idx="3"/>
          </p:cNvCxnSpPr>
          <p:nvPr/>
        </p:nvCxnSpPr>
        <p:spPr>
          <a:xfrm rot="10800000">
            <a:off x="6033670" y="5352664"/>
            <a:ext cx="383582" cy="1270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8" idx="2"/>
            <a:endCxn id="15" idx="0"/>
          </p:cNvCxnSpPr>
          <p:nvPr/>
        </p:nvCxnSpPr>
        <p:spPr>
          <a:xfrm rot="5400000">
            <a:off x="5584655" y="2623456"/>
            <a:ext cx="495297" cy="4406458"/>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852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Event Driven Architecture: app with microservice</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6</a:t>
            </a:fld>
            <a:endParaRPr lang="en-US" altLang="en-US" dirty="0">
              <a:solidFill>
                <a:srgbClr val="FFFFFF"/>
              </a:solidFill>
              <a:latin typeface="Arial"/>
              <a:ea typeface="ＭＳ Ｐゴシック" charset="0"/>
              <a:cs typeface="Arial"/>
              <a:sym typeface="Helvetica" charset="0"/>
            </a:endParaRPr>
          </a:p>
        </p:txBody>
      </p:sp>
      <p:sp>
        <p:nvSpPr>
          <p:cNvPr id="5" name="Rectangle 4"/>
          <p:cNvSpPr/>
          <p:nvPr/>
        </p:nvSpPr>
        <p:spPr>
          <a:xfrm>
            <a:off x="1089011" y="2569188"/>
            <a:ext cx="1714500" cy="874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Browsers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011" y="1564242"/>
            <a:ext cx="1714500" cy="762000"/>
          </a:xfrm>
          <a:prstGeom prst="rect">
            <a:avLst/>
          </a:prstGeom>
        </p:spPr>
      </p:pic>
      <p:sp>
        <p:nvSpPr>
          <p:cNvPr id="7" name="Rectangle 6"/>
          <p:cNvSpPr/>
          <p:nvPr/>
        </p:nvSpPr>
        <p:spPr>
          <a:xfrm>
            <a:off x="1089011" y="441975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sp>
        <p:nvSpPr>
          <p:cNvPr id="9" name="Rectangle 8"/>
          <p:cNvSpPr/>
          <p:nvPr/>
        </p:nvSpPr>
        <p:spPr>
          <a:xfrm>
            <a:off x="1543579" y="3163333"/>
            <a:ext cx="877126" cy="27833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SPA</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176" y="1043871"/>
            <a:ext cx="493345" cy="7974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9624" y="1061312"/>
            <a:ext cx="577161" cy="686749"/>
          </a:xfrm>
          <a:prstGeom prst="rect">
            <a:avLst/>
          </a:prstGeom>
        </p:spPr>
      </p:pic>
      <p:sp>
        <p:nvSpPr>
          <p:cNvPr id="16" name="Rectangle 15"/>
          <p:cNvSpPr/>
          <p:nvPr/>
        </p:nvSpPr>
        <p:spPr>
          <a:xfrm>
            <a:off x="4772175" y="1967566"/>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Mobile Apps</a:t>
            </a:r>
          </a:p>
        </p:txBody>
      </p:sp>
      <p:sp>
        <p:nvSpPr>
          <p:cNvPr id="17" name="Rectangle 16"/>
          <p:cNvSpPr/>
          <p:nvPr/>
        </p:nvSpPr>
        <p:spPr>
          <a:xfrm>
            <a:off x="7192762" y="2012744"/>
            <a:ext cx="1414609" cy="35867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B2B</a:t>
            </a:r>
          </a:p>
        </p:txBody>
      </p:sp>
      <p:cxnSp>
        <p:nvCxnSpPr>
          <p:cNvPr id="21" name="Elbow Connector 20"/>
          <p:cNvCxnSpPr>
            <a:stCxn id="16" idx="2"/>
            <a:endCxn id="12" idx="0"/>
          </p:cNvCxnSpPr>
          <p:nvPr/>
        </p:nvCxnSpPr>
        <p:spPr>
          <a:xfrm rot="16200000" flipH="1">
            <a:off x="5523249" y="2282472"/>
            <a:ext cx="699527" cy="787065"/>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7" idx="2"/>
            <a:endCxn id="45" idx="0"/>
          </p:cNvCxnSpPr>
          <p:nvPr/>
        </p:nvCxnSpPr>
        <p:spPr>
          <a:xfrm rot="5400000">
            <a:off x="6621801" y="3137432"/>
            <a:ext cx="2044279" cy="51225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6" idx="2"/>
            <a:endCxn id="50" idx="0"/>
          </p:cNvCxnSpPr>
          <p:nvPr/>
        </p:nvCxnSpPr>
        <p:spPr>
          <a:xfrm rot="5400000">
            <a:off x="3890976" y="2804286"/>
            <a:ext cx="2066549" cy="11104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 idx="2"/>
            <a:endCxn id="7" idx="0"/>
          </p:cNvCxnSpPr>
          <p:nvPr/>
        </p:nvCxnSpPr>
        <p:spPr>
          <a:xfrm rot="5400000">
            <a:off x="1304059" y="3777556"/>
            <a:ext cx="976495" cy="30791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137012" y="3025769"/>
            <a:ext cx="4259066" cy="556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API Gateway</a:t>
            </a:r>
          </a:p>
        </p:txBody>
      </p:sp>
      <p:cxnSp>
        <p:nvCxnSpPr>
          <p:cNvPr id="52" name="Elbow Connector 51"/>
          <p:cNvCxnSpPr>
            <a:endCxn id="47" idx="0"/>
          </p:cNvCxnSpPr>
          <p:nvPr/>
        </p:nvCxnSpPr>
        <p:spPr>
          <a:xfrm rot="16200000" flipH="1">
            <a:off x="2168157" y="3591892"/>
            <a:ext cx="972437" cy="675175"/>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1227645" y="479692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8396078"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Risk Assess MS</a:t>
            </a:r>
          </a:p>
        </p:txBody>
      </p:sp>
      <p:sp>
        <p:nvSpPr>
          <p:cNvPr id="43" name="Can 42"/>
          <p:cNvSpPr/>
          <p:nvPr/>
        </p:nvSpPr>
        <p:spPr>
          <a:xfrm>
            <a:off x="8518855"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838472"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486643"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442623" y="441569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3090794" y="479286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819680" y="4392791"/>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4412172" y="4850610"/>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196737" y="440244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5844908" y="477961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9" idx="3"/>
            <a:endCxn id="12" idx="1"/>
          </p:cNvCxnSpPr>
          <p:nvPr/>
        </p:nvCxnSpPr>
        <p:spPr>
          <a:xfrm>
            <a:off x="2420705" y="3302498"/>
            <a:ext cx="1716307" cy="16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cxnSpLocks/>
            <a:stCxn id="9" idx="3"/>
            <a:endCxn id="50" idx="1"/>
          </p:cNvCxnSpPr>
          <p:nvPr/>
        </p:nvCxnSpPr>
        <p:spPr>
          <a:xfrm>
            <a:off x="2420705" y="3302498"/>
            <a:ext cx="1398975" cy="1548112"/>
          </a:xfrm>
          <a:prstGeom prst="bentConnector3">
            <a:avLst>
              <a:gd name="adj1" fmla="val 8752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907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51" y="298516"/>
            <a:ext cx="10993967" cy="342900"/>
          </a:xfrm>
        </p:spPr>
        <p:txBody>
          <a:bodyPr/>
          <a:lstStyle/>
          <a:p>
            <a:pPr algn="l"/>
            <a:r>
              <a:rPr lang="en-US" dirty="0"/>
              <a:t>Why Event Driven Architecture: Eventual Data Consistency</a:t>
            </a:r>
          </a:p>
        </p:txBody>
      </p:sp>
      <p:sp>
        <p:nvSpPr>
          <p:cNvPr id="4" name="Slide Number Placeholder 3"/>
          <p:cNvSpPr>
            <a:spLocks noGrp="1"/>
          </p:cNvSpPr>
          <p:nvPr>
            <p:ph type="sldNum" sz="quarter" idx="10"/>
          </p:nvPr>
        </p:nvSpPr>
        <p:spPr/>
        <p:txBody>
          <a:bodyPr/>
          <a:lstStyle/>
          <a:p>
            <a:pPr defTabSz="911231" eaLnBrk="1" fontAlgn="auto" hangingPunct="1">
              <a:spcBef>
                <a:spcPts val="0"/>
              </a:spcBef>
              <a:spcAft>
                <a:spcPts val="0"/>
              </a:spcAft>
              <a:defRPr/>
            </a:pPr>
            <a:r>
              <a:rPr lang="en-US" altLang="en-US" dirty="0">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7</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2366101"/>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2369695"/>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201479" y="371328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3368355"/>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745524"/>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49" name="Can 48"/>
          <p:cNvSpPr/>
          <p:nvPr/>
        </p:nvSpPr>
        <p:spPr>
          <a:xfrm>
            <a:off x="5906535" y="3759942"/>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2481778" y="3303192"/>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3074270" y="3761011"/>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331537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sp>
        <p:nvSpPr>
          <p:cNvPr id="54" name="Can 53"/>
          <p:cNvSpPr/>
          <p:nvPr/>
        </p:nvSpPr>
        <p:spPr>
          <a:xfrm>
            <a:off x="1254868" y="369254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Elbow Connector 56"/>
          <p:cNvCxnSpPr>
            <a:stCxn id="33" idx="2"/>
            <a:endCxn id="67" idx="0"/>
          </p:cNvCxnSpPr>
          <p:nvPr/>
        </p:nvCxnSpPr>
        <p:spPr>
          <a:xfrm rot="16200000" flipH="1">
            <a:off x="5224775" y="2583873"/>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2589435"/>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15047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1517555"/>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152411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2515372"/>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2244645"/>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2454958"/>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2247209"/>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4" idx="3"/>
            <a:endCxn id="51" idx="3"/>
          </p:cNvCxnSpPr>
          <p:nvPr/>
        </p:nvCxnSpPr>
        <p:spPr>
          <a:xfrm rot="16200000" flipH="1">
            <a:off x="2265318" y="3176057"/>
            <a:ext cx="68463" cy="1819402"/>
          </a:xfrm>
          <a:prstGeom prst="bentConnector3">
            <a:avLst>
              <a:gd name="adj1" fmla="val 10063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49" idx="3"/>
            <a:endCxn id="23" idx="3"/>
          </p:cNvCxnSpPr>
          <p:nvPr/>
        </p:nvCxnSpPr>
        <p:spPr>
          <a:xfrm rot="5400000" flipH="1">
            <a:off x="5165658" y="3243064"/>
            <a:ext cx="46658" cy="1705056"/>
          </a:xfrm>
          <a:prstGeom prst="bentConnector3">
            <a:avLst>
              <a:gd name="adj1" fmla="val -1304409"/>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49" idx="3"/>
            <a:endCxn id="46" idx="3"/>
          </p:cNvCxnSpPr>
          <p:nvPr/>
        </p:nvCxnSpPr>
        <p:spPr>
          <a:xfrm rot="5400000" flipH="1" flipV="1">
            <a:off x="6986469" y="3159549"/>
            <a:ext cx="14418" cy="1904326"/>
          </a:xfrm>
          <a:prstGeom prst="bentConnector3">
            <a:avLst>
              <a:gd name="adj1" fmla="val -4303551"/>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3155624"/>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314010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3148332"/>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313822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3194183"/>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Tree>
    <p:extLst>
      <p:ext uri="{BB962C8B-B14F-4D97-AF65-F5344CB8AC3E}">
        <p14:creationId xmlns:p14="http://schemas.microsoft.com/office/powerpoint/2010/main" val="196738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10751" y="4655495"/>
            <a:ext cx="8092039"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7030A0"/>
                </a:solidFill>
              </a:rPr>
              <a:t>Messaging</a:t>
            </a:r>
            <a:endParaRPr lang="en-US" sz="1400" dirty="0">
              <a:solidFill>
                <a:srgbClr val="7030A0"/>
              </a:solidFill>
            </a:endParaRPr>
          </a:p>
        </p:txBody>
      </p:sp>
      <p:sp>
        <p:nvSpPr>
          <p:cNvPr id="2" name="Title 1"/>
          <p:cNvSpPr>
            <a:spLocks noGrp="1"/>
          </p:cNvSpPr>
          <p:nvPr>
            <p:ph type="title"/>
          </p:nvPr>
        </p:nvSpPr>
        <p:spPr>
          <a:xfrm>
            <a:off x="390788" y="60120"/>
            <a:ext cx="10869879" cy="533590"/>
          </a:xfrm>
        </p:spPr>
        <p:txBody>
          <a:bodyPr/>
          <a:lstStyle/>
          <a:p>
            <a:pPr algn="l"/>
            <a:r>
              <a:rPr lang="en-US" dirty="0"/>
              <a:t>Why Event Driven Architecture: Eventual Data Consistency</a:t>
            </a:r>
          </a:p>
        </p:txBody>
      </p:sp>
      <p:sp>
        <p:nvSpPr>
          <p:cNvPr id="4" name="Slide Number Placeholder 3"/>
          <p:cNvSpPr>
            <a:spLocks noGrp="1"/>
          </p:cNvSpPr>
          <p:nvPr>
            <p:ph type="sldNum" sz="quarter" idx="4294967295"/>
          </p:nvPr>
        </p:nvSpPr>
        <p:spPr/>
        <p:txBody>
          <a:bodyPr/>
          <a:lstStyle/>
          <a:p>
            <a:pPr defTabSz="911231" eaLnBrk="1" fontAlgn="auto" hangingPunct="1">
              <a:spcBef>
                <a:spcPts val="0"/>
              </a:spcBef>
              <a:spcAft>
                <a:spcPts val="0"/>
              </a:spcAft>
              <a:defRPr/>
            </a:pPr>
            <a:r>
              <a:rPr lang="en-US" altLang="en-US">
                <a:solidFill>
                  <a:srgbClr val="FFFFFF"/>
                </a:solidFill>
                <a:latin typeface="Arial"/>
                <a:ea typeface="ＭＳ Ｐゴシック" charset="0"/>
                <a:cs typeface="Arial"/>
                <a:sym typeface="Helvetica" charset="0"/>
              </a:rPr>
              <a:t>IBM Confidential – Page </a:t>
            </a:r>
            <a:fld id="{3AD35F64-7BFE-4AA6-B41F-771B1133FB22}" type="slidenum">
              <a:rPr lang="en-US" altLang="en-US" smtClean="0">
                <a:solidFill>
                  <a:srgbClr val="FFFFFF"/>
                </a:solidFill>
                <a:latin typeface="Arial"/>
                <a:ea typeface="ＭＳ Ｐゴシック" charset="0"/>
                <a:cs typeface="Arial"/>
                <a:sym typeface="Helvetica" charset="0"/>
              </a:rPr>
              <a:pPr defTabSz="911231" eaLnBrk="1" fontAlgn="auto" hangingPunct="1">
                <a:spcBef>
                  <a:spcPts val="0"/>
                </a:spcBef>
                <a:spcAft>
                  <a:spcPts val="0"/>
                </a:spcAft>
                <a:defRPr/>
              </a:pPr>
              <a:t>8</a:t>
            </a:fld>
            <a:endParaRPr lang="en-US" altLang="en-US" dirty="0">
              <a:solidFill>
                <a:srgbClr val="FFFFFF"/>
              </a:solidFill>
              <a:latin typeface="Arial"/>
              <a:ea typeface="ＭＳ Ｐゴシック" charset="0"/>
              <a:cs typeface="Arial"/>
              <a:sym typeface="Helvetica" charset="0"/>
            </a:endParaRPr>
          </a:p>
        </p:txBody>
      </p:sp>
      <p:sp>
        <p:nvSpPr>
          <p:cNvPr id="7" name="Rectangle 6"/>
          <p:cNvSpPr/>
          <p:nvPr/>
        </p:nvSpPr>
        <p:spPr>
          <a:xfrm>
            <a:off x="3677070"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Authentication MS</a:t>
            </a:r>
          </a:p>
        </p:txBody>
      </p:sp>
      <p:cxnSp>
        <p:nvCxnSpPr>
          <p:cNvPr id="35" name="Elbow Connector 34"/>
          <p:cNvCxnSpPr>
            <a:stCxn id="32" idx="2"/>
            <a:endCxn id="66" idx="0"/>
          </p:cNvCxnSpPr>
          <p:nvPr/>
        </p:nvCxnSpPr>
        <p:spPr>
          <a:xfrm rot="16200000" flipH="1">
            <a:off x="3460228" y="1671835"/>
            <a:ext cx="1078501" cy="485960"/>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31" idx="2"/>
            <a:endCxn id="62" idx="0"/>
          </p:cNvCxnSpPr>
          <p:nvPr/>
        </p:nvCxnSpPr>
        <p:spPr>
          <a:xfrm rot="5400000">
            <a:off x="838600" y="1675429"/>
            <a:ext cx="1098629" cy="473229"/>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a:off x="4378339" y="5708984"/>
            <a:ext cx="347218" cy="395204"/>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62690" y="2674089"/>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Asset management MS</a:t>
            </a:r>
          </a:p>
        </p:txBody>
      </p:sp>
      <p:sp>
        <p:nvSpPr>
          <p:cNvPr id="46" name="Can 45"/>
          <p:cNvSpPr/>
          <p:nvPr/>
        </p:nvSpPr>
        <p:spPr>
          <a:xfrm>
            <a:off x="7810861" y="3051258"/>
            <a:ext cx="269960" cy="358979"/>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219564"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User management MS</a:t>
            </a:r>
          </a:p>
        </p:txBody>
      </p:sp>
      <p:sp>
        <p:nvSpPr>
          <p:cNvPr id="50" name="Rectangle 49"/>
          <p:cNvSpPr/>
          <p:nvPr/>
        </p:nvSpPr>
        <p:spPr>
          <a:xfrm>
            <a:off x="2481778" y="2608926"/>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rgbClr val="7030A0"/>
                </a:solidFill>
              </a:rPr>
              <a:t>App Authorization MS</a:t>
            </a:r>
          </a:p>
        </p:txBody>
      </p:sp>
      <p:sp>
        <p:nvSpPr>
          <p:cNvPr id="51" name="Can 50"/>
          <p:cNvSpPr/>
          <p:nvPr/>
        </p:nvSpPr>
        <p:spPr>
          <a:xfrm>
            <a:off x="2765300" y="5574469"/>
            <a:ext cx="405411" cy="429400"/>
          </a:xfrm>
          <a:prstGeom prst="ca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06697" y="2621113"/>
            <a:ext cx="1098680" cy="915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err="1">
                <a:solidFill>
                  <a:srgbClr val="7030A0"/>
                </a:solidFill>
              </a:rPr>
              <a:t>Config</a:t>
            </a:r>
            <a:r>
              <a:rPr lang="en-US" sz="1050" dirty="0">
                <a:solidFill>
                  <a:srgbClr val="7030A0"/>
                </a:solidFill>
              </a:rPr>
              <a:t> management MS</a:t>
            </a:r>
          </a:p>
        </p:txBody>
      </p:sp>
      <p:cxnSp>
        <p:nvCxnSpPr>
          <p:cNvPr id="57" name="Elbow Connector 56"/>
          <p:cNvCxnSpPr>
            <a:stCxn id="33" idx="2"/>
            <a:endCxn id="67" idx="0"/>
          </p:cNvCxnSpPr>
          <p:nvPr/>
        </p:nvCxnSpPr>
        <p:spPr>
          <a:xfrm rot="16200000" flipH="1">
            <a:off x="5224775" y="1889607"/>
            <a:ext cx="1061828" cy="4687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4" idx="2"/>
            <a:endCxn id="68" idx="0"/>
          </p:cNvCxnSpPr>
          <p:nvPr/>
        </p:nvCxnSpPr>
        <p:spPr>
          <a:xfrm rot="16200000" flipH="1">
            <a:off x="7102378" y="1895169"/>
            <a:ext cx="1117788" cy="91707"/>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67278" y="8104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App </a:t>
            </a:r>
            <a:r>
              <a:rPr lang="en-US" sz="1400" dirty="0" err="1">
                <a:solidFill>
                  <a:srgbClr val="7030A0"/>
                </a:solidFill>
              </a:rPr>
              <a:t>Config</a:t>
            </a:r>
            <a:r>
              <a:rPr lang="en-US" sz="1400" dirty="0">
                <a:solidFill>
                  <a:srgbClr val="7030A0"/>
                </a:solidFill>
              </a:rPr>
              <a:t> Web</a:t>
            </a:r>
          </a:p>
        </p:txBody>
      </p:sp>
      <p:sp>
        <p:nvSpPr>
          <p:cNvPr id="32" name="Rectangle 31"/>
          <p:cNvSpPr/>
          <p:nvPr/>
        </p:nvSpPr>
        <p:spPr>
          <a:xfrm>
            <a:off x="2899248" y="823289"/>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Identity Web</a:t>
            </a:r>
          </a:p>
        </p:txBody>
      </p:sp>
      <p:sp>
        <p:nvSpPr>
          <p:cNvPr id="33" name="Rectangle 32"/>
          <p:cNvSpPr/>
          <p:nvPr/>
        </p:nvSpPr>
        <p:spPr>
          <a:xfrm>
            <a:off x="4875004"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User Management Web</a:t>
            </a:r>
          </a:p>
        </p:txBody>
      </p:sp>
      <p:sp>
        <p:nvSpPr>
          <p:cNvPr id="34" name="Rectangle 33"/>
          <p:cNvSpPr/>
          <p:nvPr/>
        </p:nvSpPr>
        <p:spPr>
          <a:xfrm>
            <a:off x="6758169" y="829853"/>
            <a:ext cx="1714500" cy="55227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Asset Dashboard Web</a:t>
            </a:r>
          </a:p>
        </p:txBody>
      </p:sp>
      <p:sp>
        <p:nvSpPr>
          <p:cNvPr id="10" name="TextBox 9"/>
          <p:cNvSpPr txBox="1"/>
          <p:nvPr/>
        </p:nvSpPr>
        <p:spPr>
          <a:xfrm>
            <a:off x="7663724" y="1821106"/>
            <a:ext cx="1039067" cy="415498"/>
          </a:xfrm>
          <a:prstGeom prst="rect">
            <a:avLst/>
          </a:prstGeom>
          <a:noFill/>
        </p:spPr>
        <p:txBody>
          <a:bodyPr wrap="none" rtlCol="0">
            <a:spAutoFit/>
          </a:bodyPr>
          <a:lstStyle/>
          <a:p>
            <a:r>
              <a:rPr lang="en-US" sz="1050" dirty="0"/>
              <a:t>Add, delete</a:t>
            </a:r>
            <a:r>
              <a:rPr lang="en-US" sz="1050"/>
              <a:t>, </a:t>
            </a:r>
          </a:p>
          <a:p>
            <a:r>
              <a:rPr lang="en-US" sz="1050" dirty="0"/>
              <a:t>update Assets</a:t>
            </a:r>
          </a:p>
        </p:txBody>
      </p:sp>
      <p:cxnSp>
        <p:nvCxnSpPr>
          <p:cNvPr id="42" name="Elbow Connector 41"/>
          <p:cNvCxnSpPr>
            <a:stCxn id="32" idx="2"/>
            <a:endCxn id="64" idx="0"/>
          </p:cNvCxnSpPr>
          <p:nvPr/>
        </p:nvCxnSpPr>
        <p:spPr>
          <a:xfrm rot="5400000">
            <a:off x="2861042" y="1550379"/>
            <a:ext cx="1070271" cy="720643"/>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762060" y="1760692"/>
            <a:ext cx="987771" cy="415498"/>
          </a:xfrm>
          <a:prstGeom prst="rect">
            <a:avLst/>
          </a:prstGeom>
          <a:noFill/>
        </p:spPr>
        <p:txBody>
          <a:bodyPr wrap="none" rtlCol="0">
            <a:spAutoFit/>
          </a:bodyPr>
          <a:lstStyle/>
          <a:p>
            <a:r>
              <a:rPr lang="en-US" sz="1050" dirty="0"/>
              <a:t>Add, delete, </a:t>
            </a:r>
          </a:p>
          <a:p>
            <a:r>
              <a:rPr lang="en-US" sz="1050" dirty="0"/>
              <a:t>update Users</a:t>
            </a:r>
          </a:p>
        </p:txBody>
      </p:sp>
      <p:sp>
        <p:nvSpPr>
          <p:cNvPr id="55" name="TextBox 54"/>
          <p:cNvSpPr txBox="1"/>
          <p:nvPr/>
        </p:nvSpPr>
        <p:spPr>
          <a:xfrm>
            <a:off x="417541" y="1552943"/>
            <a:ext cx="1303562" cy="415498"/>
          </a:xfrm>
          <a:prstGeom prst="rect">
            <a:avLst/>
          </a:prstGeom>
          <a:noFill/>
        </p:spPr>
        <p:txBody>
          <a:bodyPr wrap="none" rtlCol="0">
            <a:spAutoFit/>
          </a:bodyPr>
          <a:lstStyle/>
          <a:p>
            <a:r>
              <a:rPr lang="en-US" sz="1050" dirty="0"/>
              <a:t>Add, delete, </a:t>
            </a:r>
          </a:p>
          <a:p>
            <a:r>
              <a:rPr lang="en-US" sz="1050" dirty="0"/>
              <a:t>update App </a:t>
            </a:r>
            <a:r>
              <a:rPr lang="en-US" sz="1050" dirty="0" err="1"/>
              <a:t>Config</a:t>
            </a:r>
            <a:endParaRPr lang="en-US" sz="1050" dirty="0"/>
          </a:p>
        </p:txBody>
      </p:sp>
      <p:cxnSp>
        <p:nvCxnSpPr>
          <p:cNvPr id="56" name="Elbow Connector 55"/>
          <p:cNvCxnSpPr>
            <a:stCxn id="53" idx="2"/>
            <a:endCxn id="3" idx="0"/>
          </p:cNvCxnSpPr>
          <p:nvPr/>
        </p:nvCxnSpPr>
        <p:spPr>
          <a:xfrm rot="16200000" flipH="1">
            <a:off x="1103322" y="3589465"/>
            <a:ext cx="377169"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597221" y="2461358"/>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4" name="Rectangle 63"/>
          <p:cNvSpPr/>
          <p:nvPr/>
        </p:nvSpPr>
        <p:spPr>
          <a:xfrm>
            <a:off x="2481777" y="244583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6" name="Rectangle 65"/>
          <p:cNvSpPr/>
          <p:nvPr/>
        </p:nvSpPr>
        <p:spPr>
          <a:xfrm>
            <a:off x="3688380" y="2454066"/>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7" name="Rectangle 66"/>
          <p:cNvSpPr/>
          <p:nvPr/>
        </p:nvSpPr>
        <p:spPr>
          <a:xfrm>
            <a:off x="5225047" y="244395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sp>
        <p:nvSpPr>
          <p:cNvPr id="68" name="Rectangle 67"/>
          <p:cNvSpPr/>
          <p:nvPr/>
        </p:nvSpPr>
        <p:spPr>
          <a:xfrm>
            <a:off x="7153048" y="2499917"/>
            <a:ext cx="1108156" cy="159754"/>
          </a:xfrm>
          <a:prstGeom prst="rect">
            <a:avLst/>
          </a:prstGeom>
          <a:pattFill prst="dkVert">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7030A0"/>
                </a:solidFill>
              </a:rPr>
              <a:t>APIS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00" y="3913920"/>
            <a:ext cx="552951" cy="386793"/>
          </a:xfrm>
          <a:prstGeom prst="rect">
            <a:avLst/>
          </a:prstGeom>
        </p:spPr>
      </p:pic>
      <p:cxnSp>
        <p:nvCxnSpPr>
          <p:cNvPr id="38" name="Elbow Connector 37"/>
          <p:cNvCxnSpPr>
            <a:endCxn id="39" idx="0"/>
          </p:cNvCxnSpPr>
          <p:nvPr/>
        </p:nvCxnSpPr>
        <p:spPr>
          <a:xfrm rot="16200000" flipH="1">
            <a:off x="7709091" y="3615953"/>
            <a:ext cx="324194"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582" y="3913920"/>
            <a:ext cx="552951" cy="386793"/>
          </a:xfrm>
          <a:prstGeom prst="rect">
            <a:avLst/>
          </a:prstGeom>
        </p:spPr>
      </p:pic>
      <p:cxnSp>
        <p:nvCxnSpPr>
          <p:cNvPr id="40" name="Elbow Connector 39"/>
          <p:cNvCxnSpPr>
            <a:endCxn id="41" idx="0"/>
          </p:cNvCxnSpPr>
          <p:nvPr/>
        </p:nvCxnSpPr>
        <p:spPr>
          <a:xfrm rot="16200000" flipH="1">
            <a:off x="5853023" y="3597336"/>
            <a:ext cx="361427" cy="271739"/>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130" y="3913920"/>
            <a:ext cx="552951" cy="386793"/>
          </a:xfrm>
          <a:prstGeom prst="rect">
            <a:avLst/>
          </a:prstGeom>
        </p:spPr>
      </p:pic>
      <p:sp>
        <p:nvSpPr>
          <p:cNvPr id="9" name="Direct Access Storage 8"/>
          <p:cNvSpPr/>
          <p:nvPr/>
        </p:nvSpPr>
        <p:spPr>
          <a:xfrm>
            <a:off x="1067628" y="477388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5" name="Direct Access Storage 64"/>
          <p:cNvSpPr/>
          <p:nvPr/>
        </p:nvSpPr>
        <p:spPr>
          <a:xfrm>
            <a:off x="5665636" y="4739125"/>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sp>
        <p:nvSpPr>
          <p:cNvPr id="69" name="Direct Access Storage 68"/>
          <p:cNvSpPr/>
          <p:nvPr/>
        </p:nvSpPr>
        <p:spPr>
          <a:xfrm>
            <a:off x="7466154" y="4735690"/>
            <a:ext cx="1081806" cy="39188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7030A0"/>
                </a:solidFill>
              </a:rPr>
              <a:t>Topic</a:t>
            </a:r>
          </a:p>
        </p:txBody>
      </p:sp>
      <p:cxnSp>
        <p:nvCxnSpPr>
          <p:cNvPr id="70" name="Elbow Connector 69"/>
          <p:cNvCxnSpPr>
            <a:stCxn id="39" idx="2"/>
            <a:endCxn id="69" idx="0"/>
          </p:cNvCxnSpPr>
          <p:nvPr/>
        </p:nvCxnSpPr>
        <p:spPr>
          <a:xfrm rot="5400000">
            <a:off x="7789570" y="4518201"/>
            <a:ext cx="434977" cy="1"/>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41" idx="2"/>
            <a:endCxn id="65" idx="0"/>
          </p:cNvCxnSpPr>
          <p:nvPr/>
        </p:nvCxnSpPr>
        <p:spPr>
          <a:xfrm rot="16200000" flipH="1">
            <a:off x="5968866" y="4501452"/>
            <a:ext cx="438412" cy="36933"/>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3" idx="2"/>
            <a:endCxn id="9" idx="0"/>
          </p:cNvCxnSpPr>
          <p:nvPr/>
        </p:nvCxnSpPr>
        <p:spPr>
          <a:xfrm rot="16200000" flipH="1">
            <a:off x="1281570" y="4446918"/>
            <a:ext cx="473167" cy="180755"/>
          </a:xfrm>
          <a:prstGeom prst="bentConnector3">
            <a:avLst>
              <a:gd name="adj1" fmla="val 50000"/>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5" idx="4"/>
            <a:endCxn id="82" idx="0"/>
          </p:cNvCxnSpPr>
          <p:nvPr/>
        </p:nvCxnSpPr>
        <p:spPr>
          <a:xfrm flipH="1">
            <a:off x="5448576" y="4935068"/>
            <a:ext cx="1298866" cy="613740"/>
          </a:xfrm>
          <a:prstGeom prst="bentConnector4">
            <a:avLst>
              <a:gd name="adj1" fmla="val -17600"/>
              <a:gd name="adj2" fmla="val 65963"/>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5" idx="4"/>
          </p:cNvCxnSpPr>
          <p:nvPr/>
        </p:nvCxnSpPr>
        <p:spPr>
          <a:xfrm flipV="1">
            <a:off x="6747442" y="3624269"/>
            <a:ext cx="563882" cy="1310799"/>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704251" y="557534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Config</a:t>
            </a:r>
            <a:r>
              <a:rPr lang="en-US" sz="1100" dirty="0"/>
              <a:t> Consumer</a:t>
            </a:r>
          </a:p>
        </p:txBody>
      </p:sp>
      <p:sp>
        <p:nvSpPr>
          <p:cNvPr id="29" name="TextBox 28"/>
          <p:cNvSpPr txBox="1"/>
          <p:nvPr/>
        </p:nvSpPr>
        <p:spPr>
          <a:xfrm>
            <a:off x="2668804" y="5996190"/>
            <a:ext cx="593432" cy="261610"/>
          </a:xfrm>
          <a:prstGeom prst="rect">
            <a:avLst/>
          </a:prstGeom>
          <a:noFill/>
        </p:spPr>
        <p:txBody>
          <a:bodyPr wrap="none" rtlCol="0">
            <a:spAutoFit/>
          </a:bodyPr>
          <a:lstStyle/>
          <a:p>
            <a:r>
              <a:rPr lang="en-US" sz="1100"/>
              <a:t>Config</a:t>
            </a:r>
            <a:endParaRPr lang="en-US" sz="1100" dirty="0"/>
          </a:p>
        </p:txBody>
      </p:sp>
      <p:cxnSp>
        <p:nvCxnSpPr>
          <p:cNvPr id="76" name="Elbow Connector 75"/>
          <p:cNvCxnSpPr>
            <a:stCxn id="9" idx="4"/>
            <a:endCxn id="25" idx="0"/>
          </p:cNvCxnSpPr>
          <p:nvPr/>
        </p:nvCxnSpPr>
        <p:spPr>
          <a:xfrm>
            <a:off x="2149434" y="4969823"/>
            <a:ext cx="12017" cy="605525"/>
          </a:xfrm>
          <a:prstGeom prst="bentConnector2">
            <a:avLst/>
          </a:prstGeom>
          <a:ln w="12700">
            <a:solidFill>
              <a:srgbClr val="7030A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5" idx="3"/>
            <a:endCxn id="51" idx="2"/>
          </p:cNvCxnSpPr>
          <p:nvPr/>
        </p:nvCxnSpPr>
        <p:spPr>
          <a:xfrm>
            <a:off x="2618651" y="5778975"/>
            <a:ext cx="146649" cy="10194"/>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51" idx="1"/>
            <a:endCxn id="50" idx="2"/>
          </p:cNvCxnSpPr>
          <p:nvPr/>
        </p:nvCxnSpPr>
        <p:spPr>
          <a:xfrm rot="5400000" flipH="1" flipV="1">
            <a:off x="1974610" y="4517961"/>
            <a:ext cx="2049905" cy="63112"/>
          </a:xfrm>
          <a:prstGeom prst="bentConnector3">
            <a:avLst>
              <a:gd name="adj1" fmla="val 7549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4991376" y="5548808"/>
            <a:ext cx="914400" cy="4072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User Consumer</a:t>
            </a:r>
          </a:p>
        </p:txBody>
      </p:sp>
      <p:cxnSp>
        <p:nvCxnSpPr>
          <p:cNvPr id="83" name="Elbow Connector 82"/>
          <p:cNvCxnSpPr>
            <a:stCxn id="82" idx="1"/>
            <a:endCxn id="23" idx="4"/>
          </p:cNvCxnSpPr>
          <p:nvPr/>
        </p:nvCxnSpPr>
        <p:spPr>
          <a:xfrm rot="10800000" flipV="1">
            <a:off x="4725558" y="5752434"/>
            <a:ext cx="265819" cy="15415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23" idx="1"/>
            <a:endCxn id="7" idx="2"/>
          </p:cNvCxnSpPr>
          <p:nvPr/>
        </p:nvCxnSpPr>
        <p:spPr>
          <a:xfrm rot="16200000" flipV="1">
            <a:off x="3296969" y="4454005"/>
            <a:ext cx="2184420" cy="325538"/>
          </a:xfrm>
          <a:prstGeom prst="bentConnector3">
            <a:avLst>
              <a:gd name="adj1" fmla="val 79356"/>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82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DF99-1A04-C246-A65C-748C38174A45}"/>
              </a:ext>
            </a:extLst>
          </p:cNvPr>
          <p:cNvSpPr>
            <a:spLocks noGrp="1"/>
          </p:cNvSpPr>
          <p:nvPr>
            <p:ph type="title"/>
          </p:nvPr>
        </p:nvSpPr>
        <p:spPr>
          <a:xfrm>
            <a:off x="390788" y="60120"/>
            <a:ext cx="10886813" cy="549388"/>
          </a:xfrm>
        </p:spPr>
        <p:txBody>
          <a:bodyPr/>
          <a:lstStyle/>
          <a:p>
            <a:r>
              <a:rPr lang="en-US" dirty="0"/>
              <a:t>Event Sourcing</a:t>
            </a:r>
          </a:p>
        </p:txBody>
      </p:sp>
      <p:sp>
        <p:nvSpPr>
          <p:cNvPr id="13" name="Content Placeholder 12">
            <a:extLst>
              <a:ext uri="{FF2B5EF4-FFF2-40B4-BE49-F238E27FC236}">
                <a16:creationId xmlns:a16="http://schemas.microsoft.com/office/drawing/2014/main" id="{A965E85D-9D82-2A4A-839E-44A7BDF0280D}"/>
              </a:ext>
            </a:extLst>
          </p:cNvPr>
          <p:cNvSpPr>
            <a:spLocks noGrp="1"/>
          </p:cNvSpPr>
          <p:nvPr>
            <p:ph idx="1"/>
          </p:nvPr>
        </p:nvSpPr>
        <p:spPr>
          <a:xfrm>
            <a:off x="458519" y="4841237"/>
            <a:ext cx="6677388" cy="1136178"/>
          </a:xfrm>
        </p:spPr>
        <p:txBody>
          <a:bodyPr/>
          <a:lstStyle/>
          <a:p>
            <a:r>
              <a:rPr lang="en-US" sz="2000" dirty="0"/>
              <a:t>Immutable Ordered Events</a:t>
            </a:r>
          </a:p>
          <a:p>
            <a:r>
              <a:rPr lang="en-US" sz="2000" dirty="0"/>
              <a:t>Replay and auditability</a:t>
            </a:r>
          </a:p>
          <a:p>
            <a:r>
              <a:rPr lang="en-US" sz="2000" dirty="0"/>
              <a:t>Key </a:t>
            </a:r>
            <a:r>
              <a:rPr lang="en-US" sz="2000" dirty="0" err="1"/>
              <a:t>OrderId</a:t>
            </a:r>
            <a:endParaRPr lang="en-US" sz="2000" dirty="0"/>
          </a:p>
        </p:txBody>
      </p:sp>
      <p:sp>
        <p:nvSpPr>
          <p:cNvPr id="4" name="Slide Number Placeholder 3">
            <a:extLst>
              <a:ext uri="{FF2B5EF4-FFF2-40B4-BE49-F238E27FC236}">
                <a16:creationId xmlns:a16="http://schemas.microsoft.com/office/drawing/2014/main" id="{7DB29D51-1104-554A-A60B-4B8558F4E29F}"/>
              </a:ext>
            </a:extLst>
          </p:cNvPr>
          <p:cNvSpPr>
            <a:spLocks noGrp="1"/>
          </p:cNvSpPr>
          <p:nvPr>
            <p:ph type="sldNum" sz="quarter" idx="12"/>
          </p:nvPr>
        </p:nvSpPr>
        <p:spPr/>
        <p:txBody>
          <a:bodyPr/>
          <a:lstStyle/>
          <a:p>
            <a:fld id="{E9549862-13E2-C34D-815E-8545BD36FC59}" type="slidenum">
              <a:rPr lang="en-US" smtClean="0">
                <a:solidFill>
                  <a:srgbClr val="6D7777"/>
                </a:solidFill>
              </a:rPr>
              <a:pPr/>
              <a:t>9</a:t>
            </a:fld>
            <a:endParaRPr lang="en-US" dirty="0">
              <a:solidFill>
                <a:srgbClr val="6D7777"/>
              </a:solidFill>
            </a:endParaRPr>
          </a:p>
        </p:txBody>
      </p:sp>
      <p:sp>
        <p:nvSpPr>
          <p:cNvPr id="5" name="Rounded Rectangle 4">
            <a:extLst>
              <a:ext uri="{FF2B5EF4-FFF2-40B4-BE49-F238E27FC236}">
                <a16:creationId xmlns:a16="http://schemas.microsoft.com/office/drawing/2014/main" id="{6191341C-DC19-8F4A-B228-DC01AF14E0D8}"/>
              </a:ext>
            </a:extLst>
          </p:cNvPr>
          <p:cNvSpPr/>
          <p:nvPr/>
        </p:nvSpPr>
        <p:spPr bwMode="auto">
          <a:xfrm>
            <a:off x="28317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Created</a:t>
            </a:r>
            <a:endParaRPr lang="en-US" sz="900" dirty="0">
              <a:solidFill>
                <a:schemeClr val="bg1"/>
              </a:solidFill>
            </a:endParaRPr>
          </a:p>
        </p:txBody>
      </p:sp>
      <p:cxnSp>
        <p:nvCxnSpPr>
          <p:cNvPr id="15" name="Straight Arrow Connector 14">
            <a:extLst>
              <a:ext uri="{FF2B5EF4-FFF2-40B4-BE49-F238E27FC236}">
                <a16:creationId xmlns:a16="http://schemas.microsoft.com/office/drawing/2014/main" id="{19B57508-9301-9941-B025-A868AF395A91}"/>
              </a:ext>
            </a:extLst>
          </p:cNvPr>
          <p:cNvCxnSpPr/>
          <p:nvPr/>
        </p:nvCxnSpPr>
        <p:spPr>
          <a:xfrm>
            <a:off x="1012016" y="4501279"/>
            <a:ext cx="8585200" cy="0"/>
          </a:xfrm>
          <a:prstGeom prst="straightConnector1">
            <a:avLst/>
          </a:prstGeom>
          <a:ln w="508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ounded Rectangle 15">
            <a:extLst>
              <a:ext uri="{FF2B5EF4-FFF2-40B4-BE49-F238E27FC236}">
                <a16:creationId xmlns:a16="http://schemas.microsoft.com/office/drawing/2014/main" id="{76FF5E87-93E1-5640-BC1E-33D45AE25AD7}"/>
              </a:ext>
            </a:extLst>
          </p:cNvPr>
          <p:cNvSpPr/>
          <p:nvPr/>
        </p:nvSpPr>
        <p:spPr bwMode="auto">
          <a:xfrm>
            <a:off x="3342588"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7" name="Rounded Rectangle 16">
            <a:extLst>
              <a:ext uri="{FF2B5EF4-FFF2-40B4-BE49-F238E27FC236}">
                <a16:creationId xmlns:a16="http://schemas.microsoft.com/office/drawing/2014/main" id="{2655E2FC-9F2A-1441-9B6B-840E9F7B2245}"/>
              </a:ext>
            </a:extLst>
          </p:cNvPr>
          <p:cNvSpPr/>
          <p:nvPr/>
        </p:nvSpPr>
        <p:spPr bwMode="auto">
          <a:xfrm>
            <a:off x="3853431"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Updated</a:t>
            </a:r>
            <a:endParaRPr lang="en-US" sz="900" dirty="0">
              <a:solidFill>
                <a:schemeClr val="bg1"/>
              </a:solidFill>
            </a:endParaRPr>
          </a:p>
        </p:txBody>
      </p:sp>
      <p:sp>
        <p:nvSpPr>
          <p:cNvPr id="18" name="Rounded Rectangle 17">
            <a:extLst>
              <a:ext uri="{FF2B5EF4-FFF2-40B4-BE49-F238E27FC236}">
                <a16:creationId xmlns:a16="http://schemas.microsoft.com/office/drawing/2014/main" id="{CDBD6D07-726C-F94C-AEB4-8FB92BC5D1B9}"/>
              </a:ext>
            </a:extLst>
          </p:cNvPr>
          <p:cNvSpPr/>
          <p:nvPr/>
        </p:nvSpPr>
        <p:spPr bwMode="auto">
          <a:xfrm>
            <a:off x="544143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Confirmed</a:t>
            </a:r>
            <a:endParaRPr lang="en-US" sz="900" dirty="0">
              <a:solidFill>
                <a:schemeClr val="bg1"/>
              </a:solidFill>
            </a:endParaRPr>
          </a:p>
        </p:txBody>
      </p:sp>
      <p:sp>
        <p:nvSpPr>
          <p:cNvPr id="19" name="Rounded Rectangle 18">
            <a:extLst>
              <a:ext uri="{FF2B5EF4-FFF2-40B4-BE49-F238E27FC236}">
                <a16:creationId xmlns:a16="http://schemas.microsoft.com/office/drawing/2014/main" id="{9AE026EB-4DD7-CE45-9C9F-7919D6C1B8EA}"/>
              </a:ext>
            </a:extLst>
          </p:cNvPr>
          <p:cNvSpPr/>
          <p:nvPr/>
        </p:nvSpPr>
        <p:spPr bwMode="auto">
          <a:xfrm>
            <a:off x="6463459"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Shipped</a:t>
            </a:r>
            <a:endParaRPr lang="en-US" sz="900" dirty="0">
              <a:solidFill>
                <a:schemeClr val="bg1"/>
              </a:solidFill>
            </a:endParaRPr>
          </a:p>
        </p:txBody>
      </p:sp>
      <p:sp>
        <p:nvSpPr>
          <p:cNvPr id="20" name="Rounded Rectangle 19">
            <a:extLst>
              <a:ext uri="{FF2B5EF4-FFF2-40B4-BE49-F238E27FC236}">
                <a16:creationId xmlns:a16="http://schemas.microsoft.com/office/drawing/2014/main" id="{763DB0E9-C331-F045-80BC-673E0B4FA864}"/>
              </a:ext>
            </a:extLst>
          </p:cNvPr>
          <p:cNvSpPr/>
          <p:nvPr/>
        </p:nvSpPr>
        <p:spPr bwMode="auto">
          <a:xfrm>
            <a:off x="7485145"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Delivered</a:t>
            </a:r>
            <a:endParaRPr lang="en-US" sz="900" dirty="0">
              <a:solidFill>
                <a:schemeClr val="bg1"/>
              </a:solidFill>
            </a:endParaRPr>
          </a:p>
        </p:txBody>
      </p:sp>
      <p:sp>
        <p:nvSpPr>
          <p:cNvPr id="21" name="Rounded Rectangle 20">
            <a:extLst>
              <a:ext uri="{FF2B5EF4-FFF2-40B4-BE49-F238E27FC236}">
                <a16:creationId xmlns:a16="http://schemas.microsoft.com/office/drawing/2014/main" id="{D1908F41-0D04-464B-B656-A150243165FE}"/>
              </a:ext>
            </a:extLst>
          </p:cNvPr>
          <p:cNvSpPr/>
          <p:nvPr/>
        </p:nvSpPr>
        <p:spPr bwMode="auto">
          <a:xfrm>
            <a:off x="697430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In Transit</a:t>
            </a:r>
            <a:endParaRPr lang="en-US" sz="900" dirty="0">
              <a:solidFill>
                <a:schemeClr val="bg1"/>
              </a:solidFill>
            </a:endParaRPr>
          </a:p>
        </p:txBody>
      </p:sp>
      <p:sp>
        <p:nvSpPr>
          <p:cNvPr id="22" name="Rounded Rectangle 21">
            <a:extLst>
              <a:ext uri="{FF2B5EF4-FFF2-40B4-BE49-F238E27FC236}">
                <a16:creationId xmlns:a16="http://schemas.microsoft.com/office/drawing/2014/main" id="{69C736B1-E402-3D49-ABEA-E4DFAAEC8E32}"/>
              </a:ext>
            </a:extLst>
          </p:cNvPr>
          <p:cNvSpPr/>
          <p:nvPr/>
        </p:nvSpPr>
        <p:spPr>
          <a:xfrm>
            <a:off x="8560515" y="1383749"/>
            <a:ext cx="1486840" cy="633014"/>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5">
                    <a:lumMod val="50000"/>
                  </a:schemeClr>
                </a:solidFill>
              </a:rPr>
              <a:t>Order </a:t>
            </a:r>
            <a:r>
              <a:rPr lang="en-US" sz="1200" dirty="0" err="1">
                <a:solidFill>
                  <a:schemeClr val="accent5">
                    <a:lumMod val="50000"/>
                  </a:schemeClr>
                </a:solidFill>
              </a:rPr>
              <a:t>Mgt</a:t>
            </a:r>
            <a:r>
              <a:rPr lang="en-US" sz="1200" dirty="0">
                <a:solidFill>
                  <a:schemeClr val="accent5">
                    <a:lumMod val="50000"/>
                  </a:schemeClr>
                </a:solidFill>
              </a:rPr>
              <a:t> MS</a:t>
            </a:r>
          </a:p>
        </p:txBody>
      </p:sp>
      <p:grpSp>
        <p:nvGrpSpPr>
          <p:cNvPr id="23" name="Group 22">
            <a:extLst>
              <a:ext uri="{FF2B5EF4-FFF2-40B4-BE49-F238E27FC236}">
                <a16:creationId xmlns:a16="http://schemas.microsoft.com/office/drawing/2014/main" id="{135B849B-E572-9040-866B-1759A982B1BE}"/>
              </a:ext>
            </a:extLst>
          </p:cNvPr>
          <p:cNvGrpSpPr/>
          <p:nvPr/>
        </p:nvGrpSpPr>
        <p:grpSpPr>
          <a:xfrm>
            <a:off x="8978640" y="1024137"/>
            <a:ext cx="835775" cy="355209"/>
            <a:chOff x="2605549" y="2273123"/>
            <a:chExt cx="835775" cy="355209"/>
          </a:xfrm>
        </p:grpSpPr>
        <p:grpSp>
          <p:nvGrpSpPr>
            <p:cNvPr id="24" name="Group 23">
              <a:extLst>
                <a:ext uri="{FF2B5EF4-FFF2-40B4-BE49-F238E27FC236}">
                  <a16:creationId xmlns:a16="http://schemas.microsoft.com/office/drawing/2014/main" id="{36A8C791-63DA-1342-90A4-15C48C4A0ED8}"/>
                </a:ext>
              </a:extLst>
            </p:cNvPr>
            <p:cNvGrpSpPr/>
            <p:nvPr/>
          </p:nvGrpSpPr>
          <p:grpSpPr>
            <a:xfrm>
              <a:off x="2605549" y="2273123"/>
              <a:ext cx="253071" cy="355209"/>
              <a:chOff x="2605549" y="2282084"/>
              <a:chExt cx="253071" cy="355209"/>
            </a:xfrm>
          </p:grpSpPr>
          <p:sp>
            <p:nvSpPr>
              <p:cNvPr id="31" name="Oval 30">
                <a:extLst>
                  <a:ext uri="{FF2B5EF4-FFF2-40B4-BE49-F238E27FC236}">
                    <a16:creationId xmlns:a16="http://schemas.microsoft.com/office/drawing/2014/main" id="{B6EB5ABD-4136-F24E-B249-43D046EB00FE}"/>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C6D23C9-FF77-6549-94A8-12570067FFC0}"/>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919FADE7-EEBA-6240-B214-13C5F913E91D}"/>
                </a:ext>
              </a:extLst>
            </p:cNvPr>
            <p:cNvGrpSpPr/>
            <p:nvPr/>
          </p:nvGrpSpPr>
          <p:grpSpPr>
            <a:xfrm>
              <a:off x="2901383" y="2273123"/>
              <a:ext cx="253071" cy="355209"/>
              <a:chOff x="2605549" y="2282084"/>
              <a:chExt cx="253071" cy="355209"/>
            </a:xfrm>
          </p:grpSpPr>
          <p:sp>
            <p:nvSpPr>
              <p:cNvPr id="29" name="Oval 28">
                <a:extLst>
                  <a:ext uri="{FF2B5EF4-FFF2-40B4-BE49-F238E27FC236}">
                    <a16:creationId xmlns:a16="http://schemas.microsoft.com/office/drawing/2014/main" id="{01EBC578-1BE1-4E49-8B8D-CCAB4467F2EB}"/>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EC89E40-2CC0-7346-932C-F5F033A7938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81E63D62-ABE0-A54A-AB7D-CA4288654051}"/>
                </a:ext>
              </a:extLst>
            </p:cNvPr>
            <p:cNvGrpSpPr/>
            <p:nvPr/>
          </p:nvGrpSpPr>
          <p:grpSpPr>
            <a:xfrm>
              <a:off x="3188253" y="2273123"/>
              <a:ext cx="253071" cy="355209"/>
              <a:chOff x="2605549" y="2282084"/>
              <a:chExt cx="253071" cy="355209"/>
            </a:xfrm>
          </p:grpSpPr>
          <p:sp>
            <p:nvSpPr>
              <p:cNvPr id="27" name="Oval 26">
                <a:extLst>
                  <a:ext uri="{FF2B5EF4-FFF2-40B4-BE49-F238E27FC236}">
                    <a16:creationId xmlns:a16="http://schemas.microsoft.com/office/drawing/2014/main" id="{7113544B-A21B-7F45-8DE2-68F36603CFF1}"/>
                  </a:ext>
                </a:extLst>
              </p:cNvPr>
              <p:cNvSpPr/>
              <p:nvPr/>
            </p:nvSpPr>
            <p:spPr>
              <a:xfrm>
                <a:off x="2605549" y="2282084"/>
                <a:ext cx="253071" cy="25307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D2ECD9-3E64-1344-AD16-DC735F9ACC92}"/>
                  </a:ext>
                </a:extLst>
              </p:cNvPr>
              <p:cNvCxnSpPr>
                <a:cxnSpLocks/>
              </p:cNvCxnSpPr>
              <p:nvPr/>
            </p:nvCxnSpPr>
            <p:spPr>
              <a:xfrm>
                <a:off x="2721201" y="2515611"/>
                <a:ext cx="0" cy="121682"/>
              </a:xfrm>
              <a:prstGeom prst="line">
                <a:avLst/>
              </a:prstGeom>
              <a:ln w="6350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3" name="Can 32">
            <a:extLst>
              <a:ext uri="{FF2B5EF4-FFF2-40B4-BE49-F238E27FC236}">
                <a16:creationId xmlns:a16="http://schemas.microsoft.com/office/drawing/2014/main" id="{17CDB687-7A00-3B49-B421-A3E84C08F0D8}"/>
              </a:ext>
            </a:extLst>
          </p:cNvPr>
          <p:cNvSpPr/>
          <p:nvPr/>
        </p:nvSpPr>
        <p:spPr>
          <a:xfrm flipH="1">
            <a:off x="10120641" y="1572354"/>
            <a:ext cx="687299" cy="615251"/>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Order</a:t>
            </a:r>
          </a:p>
        </p:txBody>
      </p:sp>
      <p:sp>
        <p:nvSpPr>
          <p:cNvPr id="34" name="Rectangle 33">
            <a:extLst>
              <a:ext uri="{FF2B5EF4-FFF2-40B4-BE49-F238E27FC236}">
                <a16:creationId xmlns:a16="http://schemas.microsoft.com/office/drawing/2014/main" id="{5712367E-BCD1-9C47-9F29-D2CD2B76B41C}"/>
              </a:ext>
            </a:extLst>
          </p:cNvPr>
          <p:cNvSpPr/>
          <p:nvPr/>
        </p:nvSpPr>
        <p:spPr>
          <a:xfrm>
            <a:off x="1384060" y="1173405"/>
            <a:ext cx="1242987" cy="747203"/>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7030A0"/>
                </a:solidFill>
              </a:rPr>
              <a:t>UI Web SPA</a:t>
            </a:r>
          </a:p>
        </p:txBody>
      </p:sp>
      <p:grpSp>
        <p:nvGrpSpPr>
          <p:cNvPr id="35" name="Group 193">
            <a:extLst>
              <a:ext uri="{FF2B5EF4-FFF2-40B4-BE49-F238E27FC236}">
                <a16:creationId xmlns:a16="http://schemas.microsoft.com/office/drawing/2014/main" id="{5A6A143A-C62B-9740-8C1B-AEB7034B3C8E}"/>
              </a:ext>
            </a:extLst>
          </p:cNvPr>
          <p:cNvGrpSpPr/>
          <p:nvPr/>
        </p:nvGrpSpPr>
        <p:grpSpPr>
          <a:xfrm>
            <a:off x="532351" y="1194262"/>
            <a:ext cx="639880" cy="863862"/>
            <a:chOff x="8826" y="-1"/>
            <a:chExt cx="707232" cy="899522"/>
          </a:xfrm>
        </p:grpSpPr>
        <p:grpSp>
          <p:nvGrpSpPr>
            <p:cNvPr id="36" name="Group 191">
              <a:extLst>
                <a:ext uri="{FF2B5EF4-FFF2-40B4-BE49-F238E27FC236}">
                  <a16:creationId xmlns:a16="http://schemas.microsoft.com/office/drawing/2014/main" id="{7384E7DB-A4A1-DD40-8593-9A23A799F703}"/>
                </a:ext>
              </a:extLst>
            </p:cNvPr>
            <p:cNvGrpSpPr/>
            <p:nvPr/>
          </p:nvGrpSpPr>
          <p:grpSpPr>
            <a:xfrm>
              <a:off x="8826" y="-1"/>
              <a:ext cx="707232" cy="707233"/>
              <a:chOff x="8826" y="0"/>
              <a:chExt cx="707231" cy="707231"/>
            </a:xfrm>
          </p:grpSpPr>
          <p:sp>
            <p:nvSpPr>
              <p:cNvPr id="38" name="Shape 189">
                <a:extLst>
                  <a:ext uri="{FF2B5EF4-FFF2-40B4-BE49-F238E27FC236}">
                    <a16:creationId xmlns:a16="http://schemas.microsoft.com/office/drawing/2014/main" id="{3C129518-D3A4-5D43-9F1F-B9C4AF0CCE34}"/>
                  </a:ext>
                </a:extLst>
              </p:cNvPr>
              <p:cNvSpPr/>
              <p:nvPr/>
            </p:nvSpPr>
            <p:spPr>
              <a:xfrm>
                <a:off x="8826"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6982C"/>
              </a:solidFill>
              <a:ln w="3175" cap="flat">
                <a:noFill/>
                <a:miter lim="400000"/>
              </a:ln>
              <a:effectLst/>
            </p:spPr>
            <p:txBody>
              <a:bodyPr wrap="square" lIns="0" tIns="0" rIns="0" bIns="0" numCol="1" anchor="ctr">
                <a:noAutofit/>
              </a:bodyPr>
              <a:lstStyle/>
              <a:p>
                <a:pPr lvl="0">
                  <a:defRPr sz="1800">
                    <a:solidFill>
                      <a:srgbClr val="FFFFFF"/>
                    </a:solidFill>
                  </a:defRPr>
                </a:pPr>
                <a:endParaRPr sz="1588"/>
              </a:p>
            </p:txBody>
          </p:sp>
          <p:pic>
            <p:nvPicPr>
              <p:cNvPr id="39" name="_-02.png">
                <a:extLst>
                  <a:ext uri="{FF2B5EF4-FFF2-40B4-BE49-F238E27FC236}">
                    <a16:creationId xmlns:a16="http://schemas.microsoft.com/office/drawing/2014/main" id="{4963068B-CFA6-1E46-BFB7-B6BFBF272780}"/>
                  </a:ext>
                </a:extLst>
              </p:cNvPr>
              <p:cNvPicPr/>
              <p:nvPr/>
            </p:nvPicPr>
            <p:blipFill>
              <a:blip r:embed="rId2"/>
              <a:srcRect l="24323" t="21763" r="24323" b="21763"/>
              <a:stretch>
                <a:fillRect/>
              </a:stretch>
            </p:blipFill>
            <p:spPr>
              <a:xfrm>
                <a:off x="172020" y="153919"/>
                <a:ext cx="363191" cy="399394"/>
              </a:xfrm>
              <a:prstGeom prst="rect">
                <a:avLst/>
              </a:prstGeom>
              <a:ln w="3175" cap="flat">
                <a:noFill/>
                <a:miter lim="400000"/>
              </a:ln>
              <a:effectLst/>
            </p:spPr>
          </p:pic>
        </p:grpSp>
        <p:sp>
          <p:nvSpPr>
            <p:cNvPr id="37" name="Shape 192">
              <a:extLst>
                <a:ext uri="{FF2B5EF4-FFF2-40B4-BE49-F238E27FC236}">
                  <a16:creationId xmlns:a16="http://schemas.microsoft.com/office/drawing/2014/main" id="{923E800B-80BA-CD40-BC72-8DA379F2CEF8}"/>
                </a:ext>
              </a:extLst>
            </p:cNvPr>
            <p:cNvSpPr/>
            <p:nvPr/>
          </p:nvSpPr>
          <p:spPr>
            <a:xfrm>
              <a:off x="171674" y="707232"/>
              <a:ext cx="471281" cy="19228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lvl="0">
                <a:defRPr sz="1800" b="0">
                  <a:solidFill>
                    <a:srgbClr val="000000"/>
                  </a:solidFill>
                </a:defRPr>
              </a:pPr>
              <a:r>
                <a:rPr sz="1200" dirty="0"/>
                <a:t>USER</a:t>
              </a:r>
              <a:endParaRPr sz="706" dirty="0"/>
            </a:p>
          </p:txBody>
        </p:sp>
      </p:grpSp>
      <p:cxnSp>
        <p:nvCxnSpPr>
          <p:cNvPr id="41" name="Elbow Connector 40">
            <a:extLst>
              <a:ext uri="{FF2B5EF4-FFF2-40B4-BE49-F238E27FC236}">
                <a16:creationId xmlns:a16="http://schemas.microsoft.com/office/drawing/2014/main" id="{1F08B7A8-1145-5146-8327-B57256EE69BA}"/>
              </a:ext>
            </a:extLst>
          </p:cNvPr>
          <p:cNvCxnSpPr>
            <a:stCxn id="34" idx="3"/>
            <a:endCxn id="5" idx="0"/>
          </p:cNvCxnSpPr>
          <p:nvPr/>
        </p:nvCxnSpPr>
        <p:spPr>
          <a:xfrm>
            <a:off x="2627047" y="1547007"/>
            <a:ext cx="460120"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7FE2FBE0-47C5-C942-A85F-5836C8E0615D}"/>
              </a:ext>
            </a:extLst>
          </p:cNvPr>
          <p:cNvCxnSpPr>
            <a:cxnSpLocks/>
            <a:stCxn id="34" idx="3"/>
            <a:endCxn id="16" idx="0"/>
          </p:cNvCxnSpPr>
          <p:nvPr/>
        </p:nvCxnSpPr>
        <p:spPr>
          <a:xfrm>
            <a:off x="2627047" y="1547007"/>
            <a:ext cx="970963"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4B4B46D3-686E-3240-818E-52E942DD0D3B}"/>
              </a:ext>
            </a:extLst>
          </p:cNvPr>
          <p:cNvCxnSpPr>
            <a:cxnSpLocks/>
            <a:stCxn id="34" idx="3"/>
            <a:endCxn id="17" idx="0"/>
          </p:cNvCxnSpPr>
          <p:nvPr/>
        </p:nvCxnSpPr>
        <p:spPr>
          <a:xfrm>
            <a:off x="2627047" y="1547007"/>
            <a:ext cx="1481806" cy="691195"/>
          </a:xfrm>
          <a:prstGeom prst="bentConnector2">
            <a:avLst/>
          </a:prstGeom>
          <a:ln w="317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08D294B1-16BA-4947-B6E9-F9E2D637CAC9}"/>
              </a:ext>
            </a:extLst>
          </p:cNvPr>
          <p:cNvCxnSpPr>
            <a:cxnSpLocks/>
            <a:stCxn id="19" idx="0"/>
            <a:endCxn id="22" idx="1"/>
          </p:cNvCxnSpPr>
          <p:nvPr/>
        </p:nvCxnSpPr>
        <p:spPr>
          <a:xfrm rot="5400000" flipH="1" flipV="1">
            <a:off x="7370725" y="1048412"/>
            <a:ext cx="537946" cy="1841634"/>
          </a:xfrm>
          <a:prstGeom prst="bentConnector2">
            <a:avLst/>
          </a:prstGeom>
          <a:ln w="31750">
            <a:solidFill>
              <a:srgbClr val="7030A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16C8A02D-4A26-ED42-A724-40C5070AEEF6}"/>
              </a:ext>
            </a:extLst>
          </p:cNvPr>
          <p:cNvSpPr txBox="1"/>
          <p:nvPr/>
        </p:nvSpPr>
        <p:spPr>
          <a:xfrm>
            <a:off x="9401009" y="4095174"/>
            <a:ext cx="689035" cy="369332"/>
          </a:xfrm>
          <a:prstGeom prst="rect">
            <a:avLst/>
          </a:prstGeom>
          <a:noFill/>
        </p:spPr>
        <p:txBody>
          <a:bodyPr wrap="none" rtlCol="0">
            <a:spAutoFit/>
          </a:bodyPr>
          <a:lstStyle/>
          <a:p>
            <a:r>
              <a:rPr lang="en-US" dirty="0"/>
              <a:t>Time</a:t>
            </a:r>
          </a:p>
        </p:txBody>
      </p:sp>
      <p:sp>
        <p:nvSpPr>
          <p:cNvPr id="52" name="TextBox 51">
            <a:extLst>
              <a:ext uri="{FF2B5EF4-FFF2-40B4-BE49-F238E27FC236}">
                <a16:creationId xmlns:a16="http://schemas.microsoft.com/office/drawing/2014/main" id="{BE6DE36C-00AB-A348-98D4-C070342B003B}"/>
              </a:ext>
            </a:extLst>
          </p:cNvPr>
          <p:cNvSpPr txBox="1"/>
          <p:nvPr/>
        </p:nvSpPr>
        <p:spPr>
          <a:xfrm>
            <a:off x="6559967" y="1284115"/>
            <a:ext cx="744756" cy="369332"/>
          </a:xfrm>
          <a:prstGeom prst="rect">
            <a:avLst/>
          </a:prstGeom>
          <a:noFill/>
        </p:spPr>
        <p:txBody>
          <a:bodyPr wrap="none" rtlCol="0">
            <a:spAutoFit/>
          </a:bodyPr>
          <a:lstStyle/>
          <a:p>
            <a:r>
              <a:rPr lang="en-US" dirty="0"/>
              <a:t>offset</a:t>
            </a:r>
          </a:p>
        </p:txBody>
      </p:sp>
      <p:sp>
        <p:nvSpPr>
          <p:cNvPr id="40" name="Rounded Rectangle 39">
            <a:extLst>
              <a:ext uri="{FF2B5EF4-FFF2-40B4-BE49-F238E27FC236}">
                <a16:creationId xmlns:a16="http://schemas.microsoft.com/office/drawing/2014/main" id="{3C9DC503-13D7-5644-947E-85BCB66F24CA}"/>
              </a:ext>
            </a:extLst>
          </p:cNvPr>
          <p:cNvSpPr/>
          <p:nvPr/>
        </p:nvSpPr>
        <p:spPr bwMode="auto">
          <a:xfrm>
            <a:off x="4356603"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Pending</a:t>
            </a:r>
            <a:endParaRPr lang="en-US" sz="900" dirty="0">
              <a:solidFill>
                <a:schemeClr val="bg1"/>
              </a:solidFill>
            </a:endParaRPr>
          </a:p>
        </p:txBody>
      </p:sp>
      <p:sp>
        <p:nvSpPr>
          <p:cNvPr id="43" name="Rounded Rectangle 42">
            <a:extLst>
              <a:ext uri="{FF2B5EF4-FFF2-40B4-BE49-F238E27FC236}">
                <a16:creationId xmlns:a16="http://schemas.microsoft.com/office/drawing/2014/main" id="{BF7460D3-10DD-B24E-B060-2CF0015CED43}"/>
              </a:ext>
            </a:extLst>
          </p:cNvPr>
          <p:cNvSpPr/>
          <p:nvPr/>
        </p:nvSpPr>
        <p:spPr bwMode="auto">
          <a:xfrm>
            <a:off x="4872064"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Booked</a:t>
            </a:r>
            <a:endParaRPr lang="en-US" sz="900" dirty="0">
              <a:solidFill>
                <a:schemeClr val="bg1"/>
              </a:solidFill>
            </a:endParaRPr>
          </a:p>
        </p:txBody>
      </p:sp>
      <p:sp>
        <p:nvSpPr>
          <p:cNvPr id="44" name="Rounded Rectangle 43">
            <a:extLst>
              <a:ext uri="{FF2B5EF4-FFF2-40B4-BE49-F238E27FC236}">
                <a16:creationId xmlns:a16="http://schemas.microsoft.com/office/drawing/2014/main" id="{7ECAC759-0601-D64D-9261-EC885EBD5C89}"/>
              </a:ext>
            </a:extLst>
          </p:cNvPr>
          <p:cNvSpPr/>
          <p:nvPr/>
        </p:nvSpPr>
        <p:spPr bwMode="auto">
          <a:xfrm>
            <a:off x="5971442" y="2238202"/>
            <a:ext cx="510843" cy="2169458"/>
          </a:xfrm>
          <a:prstGeom prst="roundRect">
            <a:avLst/>
          </a:prstGeom>
          <a:solidFill>
            <a:schemeClr val="bg2"/>
          </a:solidFill>
          <a:ln>
            <a:solidFill>
              <a:schemeClr val="bg1"/>
            </a:solidFill>
            <a:prstDash val="solid"/>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270" wrap="square" lIns="0" tIns="0" rIns="0" bIns="0" numCol="1" rtlCol="0" anchor="ctr" anchorCtr="0" compatLnSpc="1">
            <a:prstTxWarp prst="textNoShape">
              <a:avLst/>
            </a:prstTxWarp>
            <a:noAutofit/>
          </a:bodyPr>
          <a:lstStyle/>
          <a:p>
            <a:pPr algn="ctr" defTabSz="1219170" fontAlgn="base">
              <a:lnSpc>
                <a:spcPct val="90000"/>
              </a:lnSpc>
              <a:spcBef>
                <a:spcPct val="0"/>
              </a:spcBef>
              <a:spcAft>
                <a:spcPct val="0"/>
              </a:spcAft>
            </a:pPr>
            <a:r>
              <a:rPr lang="en-US" sz="1600" dirty="0">
                <a:solidFill>
                  <a:schemeClr val="bg1"/>
                </a:solidFill>
              </a:rPr>
              <a:t>Order Assigned</a:t>
            </a:r>
            <a:endParaRPr lang="en-US" sz="900" dirty="0">
              <a:solidFill>
                <a:schemeClr val="bg1"/>
              </a:solidFill>
            </a:endParaRPr>
          </a:p>
        </p:txBody>
      </p:sp>
    </p:spTree>
    <p:extLst>
      <p:ext uri="{BB962C8B-B14F-4D97-AF65-F5344CB8AC3E}">
        <p14:creationId xmlns:p14="http://schemas.microsoft.com/office/powerpoint/2010/main" val="1970350384"/>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194329</TotalTime>
  <Words>2002</Words>
  <Application>Microsoft Macintosh PowerPoint</Application>
  <PresentationFormat>Widescreen</PresentationFormat>
  <Paragraphs>899</Paragraphs>
  <Slides>38</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Helvetica</vt:lpstr>
      <vt:lpstr>IBM Plex Sans</vt:lpstr>
      <vt:lpstr>Lucida Grande</vt:lpstr>
      <vt:lpstr>Menlo</vt:lpstr>
      <vt:lpstr>BLANK</vt:lpstr>
      <vt:lpstr>InterConnect Theme</vt:lpstr>
      <vt:lpstr>PowerPoint Presentation</vt:lpstr>
      <vt:lpstr>PowerPoint Presentation</vt:lpstr>
      <vt:lpstr>EDA Landscape</vt:lpstr>
      <vt:lpstr>EDA – What should we build?</vt:lpstr>
      <vt:lpstr>Why Event Driven Architecture: app today</vt:lpstr>
      <vt:lpstr>Why Event Driven Architecture: app with microservice</vt:lpstr>
      <vt:lpstr>Why Event Driven Architecture: Eventual Data Consistency</vt:lpstr>
      <vt:lpstr>Why Event Driven Architecture: Eventual Data Consistency</vt:lpstr>
      <vt:lpstr>Event Sourcing</vt:lpstr>
      <vt:lpstr>Event Sourcing</vt:lpstr>
      <vt:lpstr>Command Query Responsibility Segregation Pattern</vt:lpstr>
      <vt:lpstr>Command Query Responsibility Segregation Pattern</vt:lpstr>
      <vt:lpstr>Orders Microservice: Event Sourcing &amp; CQRS</vt:lpstr>
      <vt:lpstr>Orders Microservice: Event Sourcing &amp; CQRS</vt:lpstr>
      <vt:lpstr>Order Life Cycle</vt:lpstr>
      <vt:lpstr>Event Sourcing Pattern</vt:lpstr>
      <vt:lpstr>KContainer - HL</vt:lpstr>
      <vt:lpstr>Command Query Responsibility Segregation Pattern</vt:lpstr>
      <vt:lpstr>IBM Cloud Deployment</vt:lpstr>
      <vt:lpstr>Dependency graph</vt:lpstr>
      <vt:lpstr>Kafka Steam Architecture</vt:lpstr>
      <vt:lpstr>Kafka Topic / Partition/ Replicas</vt:lpstr>
      <vt:lpstr>High Availability: Active – (P/C) Standby</vt:lpstr>
      <vt:lpstr>High Availability: Active - Active</vt:lpstr>
      <vt:lpstr>Solution Run Time</vt:lpstr>
      <vt:lpstr>Remote Access to Kafka Broker</vt:lpstr>
      <vt:lpstr>EDA Landscape</vt:lpstr>
      <vt:lpstr>Container Microservice - KStreams</vt:lpstr>
      <vt:lpstr>Container Microservice </vt:lpstr>
      <vt:lpstr>Container Microservice - KStreams</vt:lpstr>
      <vt:lpstr>Container Microservice – Springboot - Postgresql</vt:lpstr>
      <vt:lpstr>Container Microservice – Springboot - Postgresql</vt:lpstr>
      <vt:lpstr>Container Microservice - Python</vt:lpstr>
      <vt:lpstr>MQ- Event Stream</vt:lpstr>
      <vt:lpstr>Data Replication: Orders table to kafka</vt:lpstr>
      <vt:lpstr>IBM DR Architecture</vt:lpstr>
      <vt:lpstr>IIDR Architecture on k8s? (N/A)</vt:lpstr>
      <vt:lpstr>IIDR Architecture on k8s? (N/A)</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Cloud Strategy</dc:title>
  <dc:creator>ADMINIBM</dc:creator>
  <cp:lastModifiedBy>Microsoft Office User</cp:lastModifiedBy>
  <cp:revision>2647</cp:revision>
  <cp:lastPrinted>2016-03-10T02:30:19Z</cp:lastPrinted>
  <dcterms:created xsi:type="dcterms:W3CDTF">2015-06-25T15:18:43Z</dcterms:created>
  <dcterms:modified xsi:type="dcterms:W3CDTF">2019-06-21T04:07:05Z</dcterms:modified>
</cp:coreProperties>
</file>